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0"/>
  </p:notesMasterIdLst>
  <p:handoutMasterIdLst>
    <p:handoutMasterId r:id="rId21"/>
  </p:handoutMasterIdLst>
  <p:sldIdLst>
    <p:sldId id="256" r:id="rId2"/>
    <p:sldId id="368" r:id="rId3"/>
    <p:sldId id="461" r:id="rId4"/>
    <p:sldId id="459" r:id="rId5"/>
    <p:sldId id="460" r:id="rId6"/>
    <p:sldId id="462" r:id="rId7"/>
    <p:sldId id="463" r:id="rId8"/>
    <p:sldId id="465" r:id="rId9"/>
    <p:sldId id="467" r:id="rId10"/>
    <p:sldId id="468" r:id="rId11"/>
    <p:sldId id="471" r:id="rId12"/>
    <p:sldId id="464" r:id="rId13"/>
    <p:sldId id="472" r:id="rId14"/>
    <p:sldId id="473" r:id="rId15"/>
    <p:sldId id="474" r:id="rId16"/>
    <p:sldId id="466" r:id="rId17"/>
    <p:sldId id="475" r:id="rId18"/>
    <p:sldId id="442" r:id="rId19"/>
  </p:sldIdLst>
  <p:sldSz cx="9144000" cy="6858000" type="screen4x3"/>
  <p:notesSz cx="6810375" cy="9942513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A62A94"/>
    <a:srgbClr val="F7E609"/>
    <a:srgbClr val="69D8FF"/>
    <a:srgbClr val="0000FF"/>
    <a:srgbClr val="FF0000"/>
    <a:srgbClr val="FF9900"/>
    <a:srgbClr val="6DA8FF"/>
    <a:srgbClr val="A7B6F7"/>
    <a:srgbClr val="A3C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446" autoAdjust="0"/>
  </p:normalViewPr>
  <p:slideViewPr>
    <p:cSldViewPr>
      <p:cViewPr varScale="1">
        <p:scale>
          <a:sx n="69" d="100"/>
          <a:sy n="69" d="100"/>
        </p:scale>
        <p:origin x="176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3996" y="11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EC854D-661D-4ACF-8B30-3918A8B066AC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984E96-4F05-405B-8A7F-2FB8F8CE7A07}">
      <dgm:prSet phldrT="[Text]"/>
      <dgm:spPr/>
      <dgm:t>
        <a:bodyPr/>
        <a:lstStyle/>
        <a:p>
          <a:r>
            <a:rPr lang="bg-BG" dirty="0"/>
            <a:t> </a:t>
          </a:r>
          <a:endParaRPr lang="en-US" dirty="0"/>
        </a:p>
      </dgm:t>
    </dgm:pt>
    <dgm:pt modelId="{EEA70F06-3432-4D22-AA7B-472A2629EA61}" type="parTrans" cxnId="{AEACD05A-7E9D-4A5D-9175-ADFAC695A39E}">
      <dgm:prSet/>
      <dgm:spPr/>
      <dgm:t>
        <a:bodyPr/>
        <a:lstStyle/>
        <a:p>
          <a:endParaRPr lang="en-US"/>
        </a:p>
      </dgm:t>
    </dgm:pt>
    <dgm:pt modelId="{A8DD8884-E6E9-4322-A190-E3E2A0136770}" type="sibTrans" cxnId="{AEACD05A-7E9D-4A5D-9175-ADFAC695A39E}">
      <dgm:prSet/>
      <dgm:spPr/>
      <dgm:t>
        <a:bodyPr/>
        <a:lstStyle/>
        <a:p>
          <a:endParaRPr lang="en-US"/>
        </a:p>
      </dgm:t>
    </dgm:pt>
    <dgm:pt modelId="{95224B4F-AC80-4858-A914-9E306B2B43C0}">
      <dgm:prSet phldrT="[Text]"/>
      <dgm:spPr/>
      <dgm:t>
        <a:bodyPr/>
        <a:lstStyle/>
        <a:p>
          <a:r>
            <a:rPr lang="bg-BG" dirty="0"/>
            <a:t> </a:t>
          </a:r>
          <a:endParaRPr lang="en-US" dirty="0"/>
        </a:p>
      </dgm:t>
    </dgm:pt>
    <dgm:pt modelId="{BED941DA-08F8-4F7D-A9F4-592C532CE3A5}" type="parTrans" cxnId="{4382385B-CDE6-4645-B580-5ADF190AAA13}">
      <dgm:prSet/>
      <dgm:spPr/>
      <dgm:t>
        <a:bodyPr/>
        <a:lstStyle/>
        <a:p>
          <a:endParaRPr lang="en-US"/>
        </a:p>
      </dgm:t>
    </dgm:pt>
    <dgm:pt modelId="{010172DF-74BE-4C8D-8F63-43BD908A69B6}" type="sibTrans" cxnId="{4382385B-CDE6-4645-B580-5ADF190AAA13}">
      <dgm:prSet/>
      <dgm:spPr/>
      <dgm:t>
        <a:bodyPr/>
        <a:lstStyle/>
        <a:p>
          <a:endParaRPr lang="en-US"/>
        </a:p>
      </dgm:t>
    </dgm:pt>
    <dgm:pt modelId="{0A9029A0-612E-4A11-A339-690F1ECB582C}" type="pres">
      <dgm:prSet presAssocID="{39EC854D-661D-4ACF-8B30-3918A8B066AC}" presName="compositeShape" presStyleCnt="0">
        <dgm:presLayoutVars>
          <dgm:chMax val="2"/>
          <dgm:dir/>
          <dgm:resizeHandles val="exact"/>
        </dgm:presLayoutVars>
      </dgm:prSet>
      <dgm:spPr/>
    </dgm:pt>
    <dgm:pt modelId="{D310E342-113A-422F-9BDB-8617B8BB4FE4}" type="pres">
      <dgm:prSet presAssocID="{39EC854D-661D-4ACF-8B30-3918A8B066AC}" presName="divider" presStyleLbl="fgShp" presStyleIdx="0" presStyleCnt="1" custAng="20035911" custLinFactNeighborX="-1356" custLinFactNeighborY="-6192"/>
      <dgm:spPr>
        <a:ln w="19050"/>
      </dgm:spPr>
    </dgm:pt>
    <dgm:pt modelId="{EDD2B02B-6AD3-47BC-9964-A34A53E40F25}" type="pres">
      <dgm:prSet presAssocID="{C4984E96-4F05-405B-8A7F-2FB8F8CE7A07}" presName="downArrow" presStyleLbl="node1" presStyleIdx="0" presStyleCnt="2"/>
      <dgm:spPr>
        <a:solidFill>
          <a:schemeClr val="tx1"/>
        </a:solidFill>
      </dgm:spPr>
    </dgm:pt>
    <dgm:pt modelId="{59E7B0FA-3CE8-4C9D-8EDD-E00344590934}" type="pres">
      <dgm:prSet presAssocID="{C4984E96-4F05-405B-8A7F-2FB8F8CE7A07}" presName="downArrowText" presStyleLbl="revTx" presStyleIdx="0" presStyleCnt="2">
        <dgm:presLayoutVars>
          <dgm:bulletEnabled val="1"/>
        </dgm:presLayoutVars>
      </dgm:prSet>
      <dgm:spPr/>
    </dgm:pt>
    <dgm:pt modelId="{07DE471A-1E5E-41AB-BF4A-FA518FE53051}" type="pres">
      <dgm:prSet presAssocID="{95224B4F-AC80-4858-A914-9E306B2B43C0}" presName="upArrow" presStyleLbl="node1" presStyleIdx="1" presStyleCnt="2"/>
      <dgm:spPr>
        <a:solidFill>
          <a:schemeClr val="tx1"/>
        </a:solidFill>
      </dgm:spPr>
    </dgm:pt>
    <dgm:pt modelId="{70A8C1A2-EADC-49E6-AD09-439019B91521}" type="pres">
      <dgm:prSet presAssocID="{95224B4F-AC80-4858-A914-9E306B2B43C0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59FBB917-DC25-4DE5-9B26-9B37209B9B66}" type="presOf" srcId="{95224B4F-AC80-4858-A914-9E306B2B43C0}" destId="{70A8C1A2-EADC-49E6-AD09-439019B91521}" srcOrd="0" destOrd="0" presId="urn:microsoft.com/office/officeart/2005/8/layout/arrow3"/>
    <dgm:cxn modelId="{4382385B-CDE6-4645-B580-5ADF190AAA13}" srcId="{39EC854D-661D-4ACF-8B30-3918A8B066AC}" destId="{95224B4F-AC80-4858-A914-9E306B2B43C0}" srcOrd="1" destOrd="0" parTransId="{BED941DA-08F8-4F7D-A9F4-592C532CE3A5}" sibTransId="{010172DF-74BE-4C8D-8F63-43BD908A69B6}"/>
    <dgm:cxn modelId="{B729446B-7A5C-4A4A-AF74-8C9EB467DD76}" type="presOf" srcId="{39EC854D-661D-4ACF-8B30-3918A8B066AC}" destId="{0A9029A0-612E-4A11-A339-690F1ECB582C}" srcOrd="0" destOrd="0" presId="urn:microsoft.com/office/officeart/2005/8/layout/arrow3"/>
    <dgm:cxn modelId="{AEACD05A-7E9D-4A5D-9175-ADFAC695A39E}" srcId="{39EC854D-661D-4ACF-8B30-3918A8B066AC}" destId="{C4984E96-4F05-405B-8A7F-2FB8F8CE7A07}" srcOrd="0" destOrd="0" parTransId="{EEA70F06-3432-4D22-AA7B-472A2629EA61}" sibTransId="{A8DD8884-E6E9-4322-A190-E3E2A0136770}"/>
    <dgm:cxn modelId="{4058DBB3-AE3B-4CBA-B340-25020715CEB0}" type="presOf" srcId="{C4984E96-4F05-405B-8A7F-2FB8F8CE7A07}" destId="{59E7B0FA-3CE8-4C9D-8EDD-E00344590934}" srcOrd="0" destOrd="0" presId="urn:microsoft.com/office/officeart/2005/8/layout/arrow3"/>
    <dgm:cxn modelId="{17E32DBC-C12B-49E3-A40C-87972CC7302A}" type="presParOf" srcId="{0A9029A0-612E-4A11-A339-690F1ECB582C}" destId="{D310E342-113A-422F-9BDB-8617B8BB4FE4}" srcOrd="0" destOrd="0" presId="urn:microsoft.com/office/officeart/2005/8/layout/arrow3"/>
    <dgm:cxn modelId="{EAEA6AAA-A5B7-4076-A96D-7CEA551C2314}" type="presParOf" srcId="{0A9029A0-612E-4A11-A339-690F1ECB582C}" destId="{EDD2B02B-6AD3-47BC-9964-A34A53E40F25}" srcOrd="1" destOrd="0" presId="urn:microsoft.com/office/officeart/2005/8/layout/arrow3"/>
    <dgm:cxn modelId="{44BE4108-4E10-47A7-A58B-477353D4A60A}" type="presParOf" srcId="{0A9029A0-612E-4A11-A339-690F1ECB582C}" destId="{59E7B0FA-3CE8-4C9D-8EDD-E00344590934}" srcOrd="2" destOrd="0" presId="urn:microsoft.com/office/officeart/2005/8/layout/arrow3"/>
    <dgm:cxn modelId="{C0DFCCC4-F286-4DCF-835B-58789353BCE6}" type="presParOf" srcId="{0A9029A0-612E-4A11-A339-690F1ECB582C}" destId="{07DE471A-1E5E-41AB-BF4A-FA518FE53051}" srcOrd="3" destOrd="0" presId="urn:microsoft.com/office/officeart/2005/8/layout/arrow3"/>
    <dgm:cxn modelId="{AE5E740D-DA48-4C3C-9C60-3443DD8E8533}" type="presParOf" srcId="{0A9029A0-612E-4A11-A339-690F1ECB582C}" destId="{70A8C1A2-EADC-49E6-AD09-439019B9152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0E342-113A-422F-9BDB-8617B8BB4FE4}">
      <dsp:nvSpPr>
        <dsp:cNvPr id="0" name=""/>
        <dsp:cNvSpPr/>
      </dsp:nvSpPr>
      <dsp:spPr>
        <a:xfrm rot="19735911">
          <a:off x="-2023" y="137605"/>
          <a:ext cx="522098" cy="59788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D2B02B-6AD3-47BC-9964-A34A53E40F25}">
      <dsp:nvSpPr>
        <dsp:cNvPr id="0" name=""/>
        <dsp:cNvSpPr/>
      </dsp:nvSpPr>
      <dsp:spPr>
        <a:xfrm>
          <a:off x="63038" y="17400"/>
          <a:ext cx="157596" cy="139204"/>
        </a:xfrm>
        <a:prstGeom prst="downArrow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7B0FA-3CE8-4C9D-8EDD-E00344590934}">
      <dsp:nvSpPr>
        <dsp:cNvPr id="0" name=""/>
        <dsp:cNvSpPr/>
      </dsp:nvSpPr>
      <dsp:spPr>
        <a:xfrm>
          <a:off x="278421" y="0"/>
          <a:ext cx="168103" cy="146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500" kern="1200" dirty="0"/>
            <a:t> </a:t>
          </a:r>
          <a:endParaRPr lang="en-US" sz="500" kern="1200" dirty="0"/>
        </a:p>
      </dsp:txBody>
      <dsp:txXfrm>
        <a:off x="278421" y="0"/>
        <a:ext cx="168103" cy="146164"/>
      </dsp:txXfrm>
    </dsp:sp>
    <dsp:sp modelId="{07DE471A-1E5E-41AB-BF4A-FA518FE53051}">
      <dsp:nvSpPr>
        <dsp:cNvPr id="0" name=""/>
        <dsp:cNvSpPr/>
      </dsp:nvSpPr>
      <dsp:spPr>
        <a:xfrm>
          <a:off x="304687" y="191405"/>
          <a:ext cx="157596" cy="139204"/>
        </a:xfrm>
        <a:prstGeom prst="upArrow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8C1A2-EADC-49E6-AD09-439019B91521}">
      <dsp:nvSpPr>
        <dsp:cNvPr id="0" name=""/>
        <dsp:cNvSpPr/>
      </dsp:nvSpPr>
      <dsp:spPr>
        <a:xfrm>
          <a:off x="78798" y="201845"/>
          <a:ext cx="168103" cy="146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500" kern="1200" dirty="0"/>
            <a:t> </a:t>
          </a:r>
          <a:endParaRPr lang="en-US" sz="500" kern="1200" dirty="0"/>
        </a:p>
      </dsp:txBody>
      <dsp:txXfrm>
        <a:off x="78798" y="201845"/>
        <a:ext cx="168103" cy="146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37" y="1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3663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37" y="9443663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B3940C6-614E-4C1F-9E04-F7830700F48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5287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37" y="1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694"/>
            <a:ext cx="5448300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/>
              <a:t>Click to edit Master text styles</a:t>
            </a:r>
          </a:p>
          <a:p>
            <a:pPr lvl="1"/>
            <a:r>
              <a:rPr lang="bg-BG" noProof="0"/>
              <a:t>Second level</a:t>
            </a:r>
          </a:p>
          <a:p>
            <a:pPr lvl="2"/>
            <a:r>
              <a:rPr lang="bg-BG" noProof="0"/>
              <a:t>Third level</a:t>
            </a:r>
          </a:p>
          <a:p>
            <a:pPr lvl="3"/>
            <a:r>
              <a:rPr lang="bg-BG" noProof="0"/>
              <a:t>Fourth level</a:t>
            </a:r>
          </a:p>
          <a:p>
            <a:pPr lvl="4"/>
            <a:r>
              <a:rPr lang="bg-BG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3663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37" y="9443663"/>
            <a:ext cx="2951162" cy="4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6" tIns="45793" rIns="91586" bIns="4579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ADE73C6-EDC6-4712-B677-B9BB0A56AD0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8377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3C61A9-E518-4D92-9DAA-93DAD5486FAF}" type="slidenum">
              <a:rPr lang="bg-BG" altLang="en-US" smtClean="0"/>
              <a:pPr>
                <a:defRPr/>
              </a:pPr>
              <a:t>1</a:t>
            </a:fld>
            <a:endParaRPr lang="bg-BG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4538"/>
            <a:ext cx="4968875" cy="372745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4122" y="4722694"/>
            <a:ext cx="5065216" cy="4474131"/>
          </a:xfrm>
          <a:noFill/>
          <a:ln/>
        </p:spPr>
        <p:txBody>
          <a:bodyPr/>
          <a:lstStyle/>
          <a:p>
            <a:pPr eaLnBrk="1" hangingPunct="1"/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140051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F7DD9B-4717-446A-A7C7-613843E9DE12}" type="slidenum">
              <a:rPr lang="bg-BG" altLang="en-US" smtClean="0"/>
              <a:pPr>
                <a:defRPr/>
              </a:pPr>
              <a:t>2</a:t>
            </a:fld>
            <a:endParaRPr lang="bg-BG" alt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Notes Placeholder 6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 eaLnBrk="1" hangingPunct="1"/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1078862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r>
              <a:rPr lang="bg-BG" sz="1400" dirty="0"/>
              <a:t>Рафаело Атинската школа 1509 -1511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5695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endParaRPr lang="bg-BG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721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endParaRPr lang="bg-BG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06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endParaRPr lang="bg-BG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29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413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Фундаментални елементи на стратегическата логика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7050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6243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Фундаментални елементи на стратегическата логика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8432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Фундаментални елементи на стратегическата логика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2351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endParaRPr lang="bg-BG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48741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Войната е продължение на политиката с други средства</a:t>
            </a:r>
          </a:p>
          <a:p>
            <a:r>
              <a:rPr lang="bg-BG" dirty="0"/>
              <a:t>Целта на</a:t>
            </a:r>
            <a:r>
              <a:rPr lang="bg-BG" baseline="0" dirty="0"/>
              <a:t> войната – налагане на своята воля над опонента</a:t>
            </a:r>
            <a:endParaRPr lang="bg-BG" dirty="0"/>
          </a:p>
          <a:p>
            <a:r>
              <a:rPr lang="bg-BG" dirty="0"/>
              <a:t>Волята за водене на война</a:t>
            </a:r>
          </a:p>
          <a:p>
            <a:r>
              <a:rPr lang="bg-BG" dirty="0"/>
              <a:t>Център на тежестта</a:t>
            </a:r>
          </a:p>
          <a:p>
            <a:r>
              <a:rPr lang="bg-BG" dirty="0"/>
              <a:t>Триъгълник – народ/правителство/въоръжени</a:t>
            </a:r>
            <a:r>
              <a:rPr lang="bg-BG" baseline="0" dirty="0"/>
              <a:t> сили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8652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9" y="4722694"/>
            <a:ext cx="6013515" cy="4474131"/>
          </a:xfrm>
        </p:spPr>
        <p:txBody>
          <a:bodyPr/>
          <a:lstStyle/>
          <a:p>
            <a:endParaRPr lang="bg-BG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9267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DE73C6-EDC6-4712-B677-B9BB0A56AD0C}" type="slidenum">
              <a:rPr lang="bg-BG" smtClean="0"/>
              <a:pPr>
                <a:defRPr/>
              </a:pPr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608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gradFill flip="none" rotWithShape="1">
          <a:gsLst>
            <a:gs pos="17000">
              <a:schemeClr val="bg1"/>
            </a:gs>
            <a:gs pos="81000">
              <a:srgbClr val="6DA8FF"/>
            </a:gs>
            <a:gs pos="100000">
              <a:srgbClr val="00009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433763" y="204311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2971800" y="115888"/>
            <a:ext cx="1963738" cy="2635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z="1000">
              <a:latin typeface="Times New Roman" pitchFamily="18" charset="0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 bwMode="auto">
          <a:xfrm>
            <a:off x="8477281" y="6500834"/>
            <a:ext cx="4524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A5AB870B-2994-49A3-8519-F12622025140}" type="slidenum">
              <a:rPr lang="bg-BG" sz="140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bg-BG" sz="1400" dirty="0">
              <a:solidFill>
                <a:srgbClr val="000000"/>
              </a:solidFill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1096008" y="2204864"/>
            <a:ext cx="7607491" cy="569588"/>
          </a:xfrm>
        </p:spPr>
        <p:txBody>
          <a:bodyPr>
            <a:normAutofit/>
          </a:bodyPr>
          <a:lstStyle>
            <a:lvl1pPr>
              <a:defRPr lang="en-US" altLang="en-US" sz="32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930684166"/>
      </p:ext>
    </p:extLst>
  </p:cSld>
  <p:clrMapOvr>
    <a:masterClrMapping/>
  </p:clrMapOvr>
  <p:transition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5D6BB-95F2-4D5A-810B-184B0E098AF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gradFill flip="none" rotWithShape="1">
          <a:gsLst>
            <a:gs pos="17000">
              <a:schemeClr val="bg1"/>
            </a:gs>
            <a:gs pos="81000">
              <a:srgbClr val="6DA8FF"/>
            </a:gs>
            <a:gs pos="100000">
              <a:srgbClr val="0000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3433763" y="204311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2971800" y="115888"/>
            <a:ext cx="1963738" cy="2635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z="1000">
              <a:latin typeface="Times New Roman" pitchFamily="18" charset="0"/>
              <a:cs typeface="+mn-cs"/>
            </a:endParaRPr>
          </a:p>
        </p:txBody>
      </p:sp>
      <p:grpSp>
        <p:nvGrpSpPr>
          <p:cNvPr id="9" name="Group 28"/>
          <p:cNvGrpSpPr>
            <a:grpSpLocks/>
          </p:cNvGrpSpPr>
          <p:nvPr userDrawn="1"/>
        </p:nvGrpSpPr>
        <p:grpSpPr bwMode="auto">
          <a:xfrm>
            <a:off x="1286524" y="836417"/>
            <a:ext cx="7556061" cy="311150"/>
            <a:chOff x="0" y="667"/>
            <a:chExt cx="5760" cy="147"/>
          </a:xfrm>
        </p:grpSpPr>
        <p:sp>
          <p:nvSpPr>
            <p:cNvPr id="10" name="Rectangle 12"/>
            <p:cNvSpPr>
              <a:spLocks noChangeArrowheads="1"/>
            </p:cNvSpPr>
            <p:nvPr userDrawn="1"/>
          </p:nvSpPr>
          <p:spPr bwMode="auto">
            <a:xfrm>
              <a:off x="0" y="791"/>
              <a:ext cx="5760" cy="23"/>
            </a:xfrm>
            <a:prstGeom prst="rect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>
              <a:lvl1pPr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cs typeface="+mn-cs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0" y="772"/>
              <a:ext cx="5760" cy="23"/>
            </a:xfrm>
            <a:prstGeom prst="rect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>
              <a:lvl1pPr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dirty="0">
                <a:cs typeface="+mn-cs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 userDrawn="1"/>
          </p:nvSpPr>
          <p:spPr bwMode="auto">
            <a:xfrm>
              <a:off x="0" y="667"/>
              <a:ext cx="5760" cy="102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txBody>
            <a:bodyPr anchor="ctr"/>
            <a:lstStyle/>
            <a:p>
              <a:pPr marL="88900">
                <a:defRPr/>
              </a:pPr>
              <a:endParaRPr lang="en-US" altLang="en-US" sz="1200" b="1" i="1">
                <a:latin typeface="Times New Roman" pitchFamily="18" charset="0"/>
              </a:endParaRPr>
            </a:p>
          </p:txBody>
        </p:sp>
      </p:grpSp>
      <p:sp>
        <p:nvSpPr>
          <p:cNvPr id="14" name="Rectangle 22"/>
          <p:cNvSpPr>
            <a:spLocks noChangeArrowheads="1"/>
          </p:cNvSpPr>
          <p:nvPr userDrawn="1"/>
        </p:nvSpPr>
        <p:spPr bwMode="auto">
          <a:xfrm>
            <a:off x="1331913" y="809625"/>
            <a:ext cx="51340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bg-BG" altLang="en-US" sz="1200" b="1" i="1" dirty="0"/>
              <a:t>ПОЛИТИКО-ВОЕННИ АСПЕКТИ НА НАЦИОНАЛНАТА</a:t>
            </a:r>
            <a:r>
              <a:rPr lang="bg-BG" altLang="en-US" sz="1200" b="1" i="1" baseline="0" dirty="0"/>
              <a:t> СИГУРНОСТ</a:t>
            </a:r>
            <a:endParaRPr lang="bg-BG" sz="1200" b="1" i="1" dirty="0"/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 bwMode="auto">
          <a:xfrm>
            <a:off x="8477281" y="6500834"/>
            <a:ext cx="4524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fld id="{A5AB870B-2994-49A3-8519-F12622025140}" type="slidenum">
              <a:rPr lang="bg-BG" sz="1400">
                <a:solidFill>
                  <a:srgbClr val="000000"/>
                </a:solidFill>
              </a:rPr>
              <a:pPr algn="r">
                <a:defRPr/>
              </a:pPr>
              <a:t>‹#›</a:t>
            </a:fld>
            <a:endParaRPr lang="bg-BG" sz="1400" dirty="0">
              <a:solidFill>
                <a:srgbClr val="000000"/>
              </a:solidFill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1307112" y="160056"/>
            <a:ext cx="7607491" cy="569588"/>
          </a:xfrm>
        </p:spPr>
        <p:txBody>
          <a:bodyPr>
            <a:noAutofit/>
          </a:bodyPr>
          <a:lstStyle>
            <a:lvl1pPr>
              <a:defRPr lang="en-US" altLang="en-US" sz="2800" b="1" kern="1200" dirty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14412" y="2209586"/>
            <a:ext cx="6400800" cy="762000"/>
          </a:xfrm>
        </p:spPr>
        <p:txBody>
          <a:bodyPr>
            <a:noAutofit/>
          </a:bodyPr>
          <a:lstStyle>
            <a:lvl1pPr marL="0" indent="0" algn="l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baseline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defRPr>
            </a:lvl1pPr>
            <a:lvl2pPr marL="288000" indent="0" algn="l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dirty="0"/>
              <a:t>  </a:t>
            </a:r>
            <a:r>
              <a:rPr lang="en-US" dirty="0"/>
              <a:t>Click to edit Master subtitle style</a:t>
            </a:r>
            <a:endParaRPr lang="bg-BG" dirty="0"/>
          </a:p>
          <a:p>
            <a:pPr lvl="1"/>
            <a:r>
              <a:rPr lang="bg-BG" dirty="0"/>
              <a:t> </a:t>
            </a:r>
          </a:p>
          <a:p>
            <a:endParaRPr lang="en-US" dirty="0"/>
          </a:p>
        </p:txBody>
      </p:sp>
      <p:pic>
        <p:nvPicPr>
          <p:cNvPr id="17" name="Picture 16" descr="gerb_BU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33" y="160056"/>
            <a:ext cx="1184485" cy="974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D1B5B-1ADA-4C97-B540-2BDB84B0D23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482C9-E210-41D6-8BA9-1767A5235B3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</a:t>
            </a:r>
            <a:r>
              <a:rPr lang="en-US" dirty="0" err="1"/>
              <a:t>itle</a:t>
            </a:r>
            <a:r>
              <a:rPr lang="en-US" dirty="0"/>
              <a:t>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B15414CD-5EF2-417C-B801-EA6C3BE49AC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433763" y="204311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4" name="Text Box 46"/>
          <p:cNvSpPr txBox="1">
            <a:spLocks noChangeArrowheads="1"/>
          </p:cNvSpPr>
          <p:nvPr/>
        </p:nvSpPr>
        <p:spPr bwMode="auto">
          <a:xfrm>
            <a:off x="1820863" y="6583363"/>
            <a:ext cx="5400675" cy="2746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bg-BG" altLang="en-US" sz="1200">
                <a:solidFill>
                  <a:schemeClr val="bg1"/>
                </a:solidFill>
                <a:cs typeface="+mn-cs"/>
              </a:rPr>
              <a:t>НЕКЛАСИФИЦИРАНО</a:t>
            </a:r>
            <a:endParaRPr lang="bg-BG" altLang="en-US" sz="1200">
              <a:solidFill>
                <a:schemeClr val="bg1"/>
              </a:solidFill>
              <a:latin typeface="Arial" charset="0"/>
              <a:cs typeface="+mn-cs"/>
            </a:endParaRPr>
          </a:p>
        </p:txBody>
      </p:sp>
      <p:sp>
        <p:nvSpPr>
          <p:cNvPr id="18" name="Rectangle 5"/>
          <p:cNvSpPr txBox="1">
            <a:spLocks noChangeArrowheads="1"/>
          </p:cNvSpPr>
          <p:nvPr/>
        </p:nvSpPr>
        <p:spPr bwMode="auto">
          <a:xfrm>
            <a:off x="6553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bg-BG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55D093F-495B-422B-8AC4-FD8E72E103DD}" type="slidenum">
              <a:rPr lang="bg-BG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>
              <a:solidFill>
                <a:srgbClr val="000000"/>
              </a:solidFill>
            </a:endParaRPr>
          </a:p>
        </p:txBody>
      </p:sp>
      <p:sp>
        <p:nvSpPr>
          <p:cNvPr id="1045" name="Rectangle 16"/>
          <p:cNvSpPr>
            <a:spLocks noChangeArrowheads="1"/>
          </p:cNvSpPr>
          <p:nvPr/>
        </p:nvSpPr>
        <p:spPr bwMode="auto">
          <a:xfrm>
            <a:off x="2971800" y="115888"/>
            <a:ext cx="1963738" cy="2635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 sz="1000">
              <a:latin typeface="Times New Roman" pitchFamily="18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6" r:id="rId2"/>
    <p:sldLayoutId id="2147483719" r:id="rId3"/>
    <p:sldLayoutId id="2147483717" r:id="rId4"/>
    <p:sldLayoutId id="2147483718" r:id="rId5"/>
  </p:sldLayoutIdLst>
  <p:transition>
    <p:wheel spokes="2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6159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99792" y="404664"/>
            <a:ext cx="3240360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3584618"/>
            <a:ext cx="8183555" cy="569588"/>
          </a:xfrm>
        </p:spPr>
        <p:txBody>
          <a:bodyPr wrap="square" numCol="1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br>
              <a:rPr lang="bg-BG" sz="3200" b="1" cap="none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bg-BG" altLang="en-US" sz="4000" cap="none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ПОЛИТИКО-ВОЕННИ АСПЕКТИ </a:t>
            </a:r>
            <a:r>
              <a:rPr lang="bg-BG" sz="4000" b="1" cap="none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НА НАЦИОНАЛНАТА СИГУРНОСТ</a:t>
            </a:r>
            <a:endParaRPr lang="bg-BG" b="1" i="1" cap="none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107504" y="4293096"/>
            <a:ext cx="9144000" cy="169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bg-BG" sz="28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Вицеадмирал Митко ПЕТЕВ</a:t>
            </a:r>
            <a:endParaRPr lang="en-US" sz="2800" b="1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bg-BG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Съветник на Президента на Република България и Върховен Главнокомандващ на ВС по военната сигурност</a:t>
            </a:r>
          </a:p>
          <a:p>
            <a:pPr algn="ctr">
              <a:defRPr/>
            </a:pPr>
            <a:endParaRPr lang="bg-BG" sz="2800" b="1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107504" y="5659300"/>
            <a:ext cx="9144000" cy="107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defRPr/>
            </a:pPr>
            <a:r>
              <a:rPr lang="bg-BG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гр. София</a:t>
            </a:r>
            <a:endParaRPr lang="en-U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bg-BG" sz="20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 септември 2026г.</a:t>
            </a:r>
          </a:p>
          <a:p>
            <a:pPr algn="ctr">
              <a:defRPr/>
            </a:pPr>
            <a:endParaRPr lang="bg-BG" sz="24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8" descr="gerb_BU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271" y="497505"/>
            <a:ext cx="1947581" cy="148500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ransition>
    <p:wheel spokes="2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0" y="1628800"/>
            <a:ext cx="8824048" cy="4286250"/>
          </a:xfrm>
        </p:spPr>
        <p:txBody>
          <a:bodyPr>
            <a:noAutofit/>
          </a:bodyPr>
          <a:lstStyle/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Сигурност, цивилизация и държава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Инструментите на държавната мощ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Визия, стратегия и концепция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Елементи на стратегическата логика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Допълнителни съображения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Същността на социалния феномен „война“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r>
              <a:rPr lang="bg-BG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marL="177800" indent="450850" eaLnBrk="1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  <a:defRPr/>
            </a:pPr>
            <a:endParaRPr lang="en-US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715223" y="142852"/>
            <a:ext cx="36776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bg-BG" altLang="en-US" sz="2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 Ъ Д Ъ Р Ж А Н И Е</a:t>
            </a:r>
          </a:p>
        </p:txBody>
      </p:sp>
    </p:spTree>
    <p:custDataLst>
      <p:tags r:id="rId1"/>
    </p:custDataLst>
  </p:cSld>
  <p:clrMapOvr>
    <a:masterClrMapping/>
  </p:clrMapOvr>
  <p:transition>
    <p:wheel spokes="2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7607491" cy="569588"/>
          </a:xfrm>
        </p:spPr>
        <p:txBody>
          <a:bodyPr/>
          <a:lstStyle/>
          <a:p>
            <a:r>
              <a:rPr lang="bg-BG" sz="2400" dirty="0"/>
              <a:t>Значение на сигурността</a:t>
            </a:r>
          </a:p>
        </p:txBody>
      </p:sp>
      <p:pic>
        <p:nvPicPr>
          <p:cNvPr id="1026" name="Picture 2" descr="https://m.media-amazon.com/images/S/compressed.photo.goodreads.com/books/1173805498i/3304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84784"/>
            <a:ext cx="3474857" cy="496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/ArchitecturalRevival - a person in a suit holding a cigarette in front of a build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2290035" cy="224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Subtitle 2"/>
          <p:cNvSpPr txBox="1">
            <a:spLocks/>
          </p:cNvSpPr>
          <p:nvPr/>
        </p:nvSpPr>
        <p:spPr bwMode="auto">
          <a:xfrm>
            <a:off x="4355976" y="4123046"/>
            <a:ext cx="5170355" cy="273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400" dirty="0"/>
              <a:t> Чувство за постоянство;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 Свобода на мисълта;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 Енергия и увереност;</a:t>
            </a:r>
          </a:p>
          <a:p>
            <a:pPr>
              <a:lnSpc>
                <a:spcPct val="100000"/>
              </a:lnSpc>
            </a:pPr>
            <a:r>
              <a:rPr lang="ru-RU" sz="2400" dirty="0"/>
              <a:t> Търсене на красотата.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81739"/>
      </p:ext>
    </p:extLst>
  </p:cSld>
  <p:clrMapOvr>
    <a:masterClrMapping/>
  </p:clrMapOvr>
  <p:transition>
    <p:wheel spokes="2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325057"/>
            <a:ext cx="7607491" cy="569588"/>
          </a:xfrm>
        </p:spPr>
        <p:txBody>
          <a:bodyPr/>
          <a:lstStyle/>
          <a:p>
            <a:r>
              <a:rPr lang="bg-BG" sz="2400" dirty="0" err="1"/>
              <a:t>Вестфалския</a:t>
            </a:r>
            <a:r>
              <a:rPr lang="bg-BG" sz="2400" dirty="0"/>
              <a:t> МИРЕН ДОГОВОР </a:t>
            </a:r>
            <a:br>
              <a:rPr lang="bg-BG" sz="2400" dirty="0"/>
            </a:br>
            <a:r>
              <a:rPr lang="bg-BG" sz="1800" dirty="0"/>
              <a:t>ОТ</a:t>
            </a:r>
            <a:r>
              <a:rPr lang="bg-BG" sz="2400" dirty="0"/>
              <a:t> 1648</a:t>
            </a:r>
            <a:r>
              <a:rPr lang="bg-BG" sz="1800" dirty="0"/>
              <a:t>Г.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5936" y="1581604"/>
            <a:ext cx="4752528" cy="21032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2400" dirty="0"/>
              <a:t> Началото на модерната държава и съвременното международно право;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Установяване на 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държавния</a:t>
            </a:r>
            <a:r>
              <a:rPr lang="bg-BG" sz="2400" dirty="0">
                <a:solidFill>
                  <a:srgbClr val="FF0000"/>
                </a:solidFill>
              </a:rPr>
              <a:t>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суверенитет</a:t>
            </a:r>
            <a:r>
              <a:rPr lang="bg-BG" sz="2400" dirty="0"/>
              <a:t>.</a:t>
            </a:r>
          </a:p>
          <a:p>
            <a:pPr>
              <a:lnSpc>
                <a:spcPct val="100000"/>
              </a:lnSpc>
              <a:buNone/>
            </a:pPr>
            <a:endParaRPr lang="bg-BG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179511" y="4005064"/>
            <a:ext cx="8735091" cy="273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400" dirty="0"/>
              <a:t> Принципи на съвремената държавност :</a:t>
            </a:r>
          </a:p>
          <a:p>
            <a:pPr lvl="1"/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разделяне</a:t>
            </a:r>
            <a:r>
              <a:rPr lang="ru-RU" sz="2000" dirty="0"/>
              <a:t> на светска и религиозна власт;</a:t>
            </a:r>
          </a:p>
          <a:p>
            <a:pPr lvl="1"/>
            <a:r>
              <a:rPr lang="ru-RU" sz="2000" dirty="0"/>
              <a:t> въвеждане на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суверенитета</a:t>
            </a:r>
            <a:r>
              <a:rPr lang="ru-RU" sz="2000" dirty="0"/>
              <a:t> (независимост, ясни граници, вътрешен ред);</a:t>
            </a:r>
          </a:p>
          <a:p>
            <a:pPr lvl="1"/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ненамеса</a:t>
            </a:r>
            <a:r>
              <a:rPr lang="ru-RU" sz="2000" dirty="0"/>
              <a:t> (мирно съвместно съжителство);</a:t>
            </a:r>
          </a:p>
          <a:p>
            <a:pPr lvl="1"/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равнопоственост</a:t>
            </a:r>
            <a:r>
              <a:rPr lang="ru-RU" sz="2000" dirty="0"/>
              <a:t> на малки и големи държави.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93238"/>
            <a:ext cx="3156331" cy="24456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3156880"/>
      </p:ext>
    </p:extLst>
  </p:cSld>
  <p:clrMapOvr>
    <a:masterClrMapping/>
  </p:clrMapOvr>
  <p:transition>
    <p:wheel spokes="2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116632"/>
            <a:ext cx="7607491" cy="569588"/>
          </a:xfrm>
        </p:spPr>
        <p:txBody>
          <a:bodyPr/>
          <a:lstStyle/>
          <a:p>
            <a:r>
              <a:rPr lang="bg-BG" sz="2400" dirty="0"/>
              <a:t>Инструменти на държавната мощ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-33727" y="1268760"/>
            <a:ext cx="873509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ru-RU" sz="2400" dirty="0"/>
              <a:t>Концепцията за </a:t>
            </a:r>
            <a:r>
              <a:rPr lang="en-US" sz="2400" dirty="0"/>
              <a:t>DIME</a:t>
            </a:r>
            <a:r>
              <a:rPr lang="bg-BG" sz="2400" dirty="0"/>
              <a:t> </a:t>
            </a:r>
            <a:r>
              <a:rPr lang="en-US" sz="2400" dirty="0"/>
              <a:t>/</a:t>
            </a:r>
            <a:r>
              <a:rPr lang="bg-BG" sz="2400" dirty="0"/>
              <a:t> </a:t>
            </a:r>
            <a:r>
              <a:rPr lang="en-US" sz="2400" dirty="0"/>
              <a:t>DIMEFIL</a:t>
            </a:r>
            <a:endParaRPr lang="ru-RU" sz="24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1331640" y="1844824"/>
            <a:ext cx="6408712" cy="4608512"/>
            <a:chOff x="1310304" y="2060848"/>
            <a:chExt cx="6408712" cy="4608512"/>
          </a:xfrm>
        </p:grpSpPr>
        <p:sp>
          <p:nvSpPr>
            <p:cNvPr id="7" name="Rectangle 6"/>
            <p:cNvSpPr/>
            <p:nvPr/>
          </p:nvSpPr>
          <p:spPr>
            <a:xfrm>
              <a:off x="1555959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D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386606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I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869264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F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45788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E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217253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M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16216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L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92740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99"/>
                  </a:solidFill>
                </a:rPr>
                <a:t>I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16200000">
              <a:off x="284968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Дипломация</a:t>
              </a:r>
            </a:p>
          </p:txBody>
        </p:sp>
        <p:sp>
          <p:nvSpPr>
            <p:cNvPr id="20" name="Rectangle 19"/>
            <p:cNvSpPr/>
            <p:nvPr/>
          </p:nvSpPr>
          <p:spPr>
            <a:xfrm rot="16200000">
              <a:off x="5248347" y="4345263"/>
              <a:ext cx="3111808" cy="368515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Закони</a:t>
              </a:r>
            </a:p>
          </p:txBody>
        </p:sp>
        <p:sp>
          <p:nvSpPr>
            <p:cNvPr id="21" name="Rectangle 20"/>
            <p:cNvSpPr/>
            <p:nvPr/>
          </p:nvSpPr>
          <p:spPr>
            <a:xfrm rot="16200000">
              <a:off x="1104505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 err="1">
                  <a:solidFill>
                    <a:srgbClr val="000099"/>
                  </a:solidFill>
                </a:rPr>
                <a:t>Инфомация</a:t>
              </a:r>
              <a:endParaRPr lang="bg-BG" sz="2800" b="1" dirty="0">
                <a:solidFill>
                  <a:srgbClr val="000099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6200000">
              <a:off x="1944628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Военна сила</a:t>
              </a:r>
            </a:p>
          </p:txBody>
        </p:sp>
        <p:sp>
          <p:nvSpPr>
            <p:cNvPr id="23" name="Rectangle 22"/>
            <p:cNvSpPr/>
            <p:nvPr/>
          </p:nvSpPr>
          <p:spPr>
            <a:xfrm rot="16200000">
              <a:off x="2763376" y="4337198"/>
              <a:ext cx="314088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Икономика</a:t>
              </a:r>
            </a:p>
          </p:txBody>
        </p:sp>
        <p:sp>
          <p:nvSpPr>
            <p:cNvPr id="24" name="Rectangle 23"/>
            <p:cNvSpPr/>
            <p:nvPr/>
          </p:nvSpPr>
          <p:spPr>
            <a:xfrm rot="16200000">
              <a:off x="3599165" y="4346402"/>
              <a:ext cx="3116265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Финанси</a:t>
              </a:r>
            </a:p>
          </p:txBody>
        </p:sp>
        <p:sp>
          <p:nvSpPr>
            <p:cNvPr id="25" name="Rectangle 24"/>
            <p:cNvSpPr/>
            <p:nvPr/>
          </p:nvSpPr>
          <p:spPr>
            <a:xfrm rot="16200000">
              <a:off x="4413964" y="4345645"/>
              <a:ext cx="3133620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000099"/>
                  </a:solidFill>
                </a:rPr>
                <a:t>Разузнаване</a:t>
              </a:r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1310304" y="2060848"/>
              <a:ext cx="6408712" cy="936104"/>
            </a:xfrm>
            <a:prstGeom prst="triangle">
              <a:avLst>
                <a:gd name="adj" fmla="val 48825"/>
              </a:avLst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>
                  <a:solidFill>
                    <a:srgbClr val="FF0000"/>
                  </a:solidFill>
                </a:rPr>
                <a:t>Д Ъ Р Ж А В А</a:t>
              </a:r>
            </a:p>
            <a:p>
              <a:pPr algn="ctr"/>
              <a:endParaRPr lang="bg-BG" sz="1400" b="1" dirty="0">
                <a:solidFill>
                  <a:srgbClr val="FF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92879145"/>
      </p:ext>
    </p:extLst>
  </p:cSld>
  <p:clrMapOvr>
    <a:masterClrMapping/>
  </p:clrMapOvr>
  <p:transition>
    <p:wheel spokes="2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325057"/>
            <a:ext cx="7607491" cy="569588"/>
          </a:xfrm>
        </p:spPr>
        <p:txBody>
          <a:bodyPr/>
          <a:lstStyle/>
          <a:p>
            <a:r>
              <a:rPr lang="bg-BG" sz="2400" dirty="0"/>
              <a:t>свързаност на инструментите на държавната мощ 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97" y="1484187"/>
            <a:ext cx="4785475" cy="21032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2400" dirty="0"/>
              <a:t>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Едновременно</a:t>
            </a:r>
            <a:r>
              <a:rPr lang="bg-BG" sz="2400" dirty="0"/>
              <a:t> прилагане;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Определяне на инструмент с 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водещата роля</a:t>
            </a:r>
            <a:r>
              <a:rPr lang="bg-BG" sz="2400" dirty="0"/>
              <a:t>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Най-подходяща институция, но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монопол </a:t>
            </a:r>
            <a:r>
              <a:rPr lang="bg-BG" sz="2400" dirty="0"/>
              <a:t>върху използването;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Влияние помежду си в търсене на </a:t>
            </a:r>
            <a:r>
              <a:rPr lang="bg-BG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синергия</a:t>
            </a:r>
            <a:r>
              <a:rPr lang="bg-BG" sz="2400" dirty="0"/>
              <a:t>.</a:t>
            </a:r>
          </a:p>
          <a:p>
            <a:pPr>
              <a:lnSpc>
                <a:spcPct val="100000"/>
              </a:lnSpc>
              <a:buNone/>
            </a:pPr>
            <a:endParaRPr lang="bg-BG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66798" y="4369826"/>
            <a:ext cx="8847806" cy="273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400" dirty="0"/>
              <a:t> Връзка между воения и невоенните инструменти:</a:t>
            </a:r>
          </a:p>
          <a:p>
            <a:pPr lvl="1"/>
            <a:r>
              <a:rPr lang="ru-RU" sz="2000" dirty="0"/>
              <a:t> водещ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политически контрол </a:t>
            </a:r>
            <a:r>
              <a:rPr lang="ru-RU" sz="2000" dirty="0"/>
              <a:t>и</a:t>
            </a:r>
            <a:r>
              <a:rPr lang="en-US" sz="2000" dirty="0"/>
              <a:t> </a:t>
            </a:r>
            <a:r>
              <a:rPr lang="bg-BG" sz="2000" dirty="0"/>
              <a:t>последващо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военното единоначалие</a:t>
            </a:r>
            <a:r>
              <a:rPr lang="ru-RU" sz="2000" dirty="0"/>
              <a:t>;</a:t>
            </a:r>
            <a:endParaRPr lang="en-US" sz="2000" dirty="0"/>
          </a:p>
          <a:p>
            <a:pPr lvl="1"/>
            <a:r>
              <a:rPr lang="en-US" sz="2000" dirty="0"/>
              <a:t> </a:t>
            </a:r>
            <a:r>
              <a:rPr lang="bg-BG" sz="2000" dirty="0"/>
              <a:t>стойността на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военния съвет</a:t>
            </a:r>
            <a:r>
              <a:rPr lang="bg-BG" sz="2000" dirty="0"/>
              <a:t>;</a:t>
            </a:r>
            <a:endParaRPr lang="ru-RU" sz="2000" dirty="0"/>
          </a:p>
          <a:p>
            <a:pPr lvl="1"/>
            <a:r>
              <a:rPr lang="ru-RU" sz="2000" dirty="0"/>
              <a:t> принципа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posse </a:t>
            </a:r>
            <a:r>
              <a:rPr lang="en-US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comutatus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000" dirty="0"/>
              <a:t>за използване на въоръжените сили</a:t>
            </a:r>
            <a:r>
              <a:rPr lang="en-US" sz="2000" dirty="0"/>
              <a:t>;</a:t>
            </a:r>
          </a:p>
          <a:p>
            <a:pPr lvl="1"/>
            <a:r>
              <a:rPr lang="en-US" sz="2000" dirty="0"/>
              <a:t> </a:t>
            </a:r>
            <a:r>
              <a:rPr lang="bg-BG" sz="2000" dirty="0"/>
              <a:t>генериране и противодействие на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хибридни заплахи</a:t>
            </a:r>
            <a:r>
              <a:rPr lang="bg-BG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000" dirty="0"/>
              <a:t>(</a:t>
            </a:r>
            <a:r>
              <a:rPr lang="bg-BG" sz="2000" i="1" dirty="0"/>
              <a:t>доктрината „Герасимов“</a:t>
            </a:r>
            <a:r>
              <a:rPr lang="bg-BG" sz="2000" dirty="0"/>
              <a:t>)</a:t>
            </a:r>
            <a:r>
              <a:rPr lang="ru-RU" sz="2000" dirty="0"/>
              <a:t>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607496" y="1239917"/>
            <a:ext cx="4536504" cy="2448272"/>
            <a:chOff x="1310304" y="2060848"/>
            <a:chExt cx="6408712" cy="4608512"/>
          </a:xfrm>
        </p:grpSpPr>
        <p:sp>
          <p:nvSpPr>
            <p:cNvPr id="8" name="Rectangle 7"/>
            <p:cNvSpPr/>
            <p:nvPr/>
          </p:nvSpPr>
          <p:spPr>
            <a:xfrm>
              <a:off x="1555959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D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86606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I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69264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F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045788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E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217253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M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16216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L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692740" y="6093296"/>
              <a:ext cx="576064" cy="576064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0099"/>
                  </a:solidFill>
                </a:rPr>
                <a:t>I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6200000">
              <a:off x="284968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Дипломация</a:t>
              </a:r>
            </a:p>
          </p:txBody>
        </p:sp>
        <p:sp>
          <p:nvSpPr>
            <p:cNvPr id="16" name="Rectangle 15"/>
            <p:cNvSpPr/>
            <p:nvPr/>
          </p:nvSpPr>
          <p:spPr>
            <a:xfrm rot="16200000">
              <a:off x="5248347" y="4345263"/>
              <a:ext cx="3111808" cy="368515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Закони</a:t>
              </a:r>
            </a:p>
          </p:txBody>
        </p:sp>
        <p:sp>
          <p:nvSpPr>
            <p:cNvPr id="17" name="Rectangle 16"/>
            <p:cNvSpPr/>
            <p:nvPr/>
          </p:nvSpPr>
          <p:spPr>
            <a:xfrm rot="16200000">
              <a:off x="1104505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 err="1">
                  <a:solidFill>
                    <a:srgbClr val="000099"/>
                  </a:solidFill>
                </a:rPr>
                <a:t>Инфомация</a:t>
              </a:r>
              <a:endParaRPr lang="bg-BG" b="1" dirty="0">
                <a:solidFill>
                  <a:srgbClr val="000099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16200000">
              <a:off x="1944628" y="4353431"/>
              <a:ext cx="311804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Военна сила</a:t>
              </a: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2763376" y="4337198"/>
              <a:ext cx="3140888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Икономика</a:t>
              </a:r>
            </a:p>
          </p:txBody>
        </p:sp>
        <p:sp>
          <p:nvSpPr>
            <p:cNvPr id="20" name="Rectangle 19"/>
            <p:cNvSpPr/>
            <p:nvPr/>
          </p:nvSpPr>
          <p:spPr>
            <a:xfrm rot="16200000">
              <a:off x="3599165" y="4346402"/>
              <a:ext cx="3116265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Финанси</a:t>
              </a:r>
            </a:p>
          </p:txBody>
        </p:sp>
        <p:sp>
          <p:nvSpPr>
            <p:cNvPr id="21" name="Rectangle 20"/>
            <p:cNvSpPr/>
            <p:nvPr/>
          </p:nvSpPr>
          <p:spPr>
            <a:xfrm rot="16200000">
              <a:off x="4413964" y="4345645"/>
              <a:ext cx="3133620" cy="361681"/>
            </a:xfrm>
            <a:prstGeom prst="rect">
              <a:avLst/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000099"/>
                  </a:solidFill>
                </a:rPr>
                <a:t>Разузнаване</a:t>
              </a:r>
            </a:p>
          </p:txBody>
        </p:sp>
        <p:sp>
          <p:nvSpPr>
            <p:cNvPr id="22" name="Isosceles Triangle 21"/>
            <p:cNvSpPr/>
            <p:nvPr/>
          </p:nvSpPr>
          <p:spPr>
            <a:xfrm>
              <a:off x="1310304" y="2060848"/>
              <a:ext cx="6408712" cy="936104"/>
            </a:xfrm>
            <a:prstGeom prst="triangle">
              <a:avLst>
                <a:gd name="adj" fmla="val 48825"/>
              </a:avLst>
            </a:prstGeom>
            <a:solidFill>
              <a:schemeClr val="bg1"/>
            </a:solidFill>
            <a:ln w="4445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b="1" dirty="0">
                  <a:solidFill>
                    <a:srgbClr val="FF0000"/>
                  </a:solidFill>
                </a:rPr>
                <a:t>Д Ъ Р Ж А В А</a:t>
              </a:r>
            </a:p>
            <a:p>
              <a:pPr algn="ctr"/>
              <a:endParaRPr lang="bg-BG" sz="105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5868143" y="1737222"/>
            <a:ext cx="576449" cy="164072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3467037"/>
      </p:ext>
    </p:extLst>
  </p:cSld>
  <p:clrMapOvr>
    <a:masterClrMapping/>
  </p:clrMapOvr>
  <p:transition>
    <p:wheel spokes="2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160056"/>
            <a:ext cx="7945408" cy="569588"/>
          </a:xfrm>
        </p:spPr>
        <p:txBody>
          <a:bodyPr/>
          <a:lstStyle/>
          <a:p>
            <a:r>
              <a:rPr lang="bg-BG" dirty="0"/>
              <a:t>Визия, стратегия, концепция(1)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1" y="1484784"/>
            <a:ext cx="3131839" cy="273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bg-BG" sz="2400" dirty="0"/>
              <a:t>Визия</a:t>
            </a:r>
            <a:r>
              <a:rPr lang="ru-RU" sz="2400" dirty="0"/>
              <a:t>:</a:t>
            </a:r>
          </a:p>
          <a:p>
            <a:pPr marL="0" lvl="1"/>
            <a:r>
              <a:rPr lang="ru-RU" sz="2000" dirty="0"/>
              <a:t> </a:t>
            </a:r>
            <a:r>
              <a:rPr lang="bg-BG" sz="2000" dirty="0"/>
              <a:t>ясна картина на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бъдеща цел</a:t>
            </a:r>
            <a:r>
              <a:rPr lang="bg-BG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0" lvl="1"/>
            <a:r>
              <a:rPr lang="bg-BG" sz="2000" dirty="0"/>
              <a:t> обобщено описания на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желано крайно състояние</a:t>
            </a:r>
            <a:r>
              <a:rPr lang="bg-BG" sz="2000" dirty="0"/>
              <a:t>;</a:t>
            </a:r>
          </a:p>
          <a:p>
            <a:pPr marL="0" lvl="1"/>
            <a:r>
              <a:rPr lang="bg-BG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дългосрочен</a:t>
            </a:r>
            <a:r>
              <a:rPr lang="bg-BG" sz="2000" dirty="0"/>
              <a:t> поглед;</a:t>
            </a:r>
          </a:p>
          <a:p>
            <a:pPr marL="0" lvl="1"/>
            <a:r>
              <a:rPr lang="en-US" sz="2000" dirty="0"/>
              <a:t> 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разбираема</a:t>
            </a:r>
            <a:r>
              <a:rPr lang="ru-RU" sz="2000" dirty="0"/>
              <a:t>,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постижима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/>
              <a:t>и</a:t>
            </a:r>
            <a:r>
              <a:rPr lang="en-US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вдъхновяваща</a:t>
            </a:r>
            <a:r>
              <a:rPr lang="ru-RU" sz="2000" dirty="0"/>
              <a:t>;</a:t>
            </a:r>
            <a:endParaRPr lang="en-US" sz="2000" dirty="0"/>
          </a:p>
          <a:p>
            <a:pPr marL="0" lvl="1"/>
            <a:r>
              <a:rPr lang="en-US" sz="2000" dirty="0"/>
              <a:t> </a:t>
            </a:r>
            <a:r>
              <a:rPr lang="bg-BG" sz="2000" dirty="0"/>
              <a:t>достатъчно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всеобхватна</a:t>
            </a:r>
            <a:r>
              <a:rPr lang="bg-BG" sz="2000" dirty="0"/>
              <a:t>;</a:t>
            </a:r>
            <a:endParaRPr lang="bg-BG" sz="2000" dirty="0">
              <a:solidFill>
                <a:srgbClr val="FF0000"/>
              </a:solidFill>
            </a:endParaRPr>
          </a:p>
          <a:p>
            <a:pPr marL="0" lvl="1"/>
            <a:r>
              <a:rPr lang="bg-BG" sz="2000" dirty="0"/>
              <a:t> да 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ограничава </a:t>
            </a:r>
            <a:r>
              <a:rPr lang="bg-BG" sz="2000" dirty="0"/>
              <a:t>инициативата;</a:t>
            </a:r>
            <a:endParaRPr lang="ru-RU" sz="2000" dirty="0"/>
          </a:p>
          <a:p>
            <a:pPr marL="0" lvl="1"/>
            <a:r>
              <a:rPr lang="ru-RU" sz="2000" dirty="0"/>
              <a:t> достътъчно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гъвкава</a:t>
            </a:r>
            <a:r>
              <a:rPr lang="ru-RU" sz="2000" dirty="0"/>
              <a:t>,     за да остане актуална за дълъг период.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059832" y="1709192"/>
            <a:ext cx="0" cy="4608512"/>
          </a:xfrm>
          <a:prstGeom prst="line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84168" y="1709192"/>
            <a:ext cx="0" cy="4608512"/>
          </a:xfrm>
          <a:prstGeom prst="line">
            <a:avLst/>
          </a:prstGeom>
          <a:ln w="381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>
            <a:spLocks/>
          </p:cNvSpPr>
          <p:nvPr/>
        </p:nvSpPr>
        <p:spPr bwMode="auto">
          <a:xfrm>
            <a:off x="2938407" y="1484784"/>
            <a:ext cx="3168352" cy="2731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bg-BG" sz="2400" dirty="0"/>
              <a:t>Стратегия </a:t>
            </a:r>
            <a:r>
              <a:rPr lang="ru-RU" sz="2400" dirty="0"/>
              <a:t>:</a:t>
            </a:r>
          </a:p>
          <a:p>
            <a:pPr marL="87313" lvl="1"/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</a:t>
            </a:r>
            <a:r>
              <a:rPr lang="ru-RU" sz="2000" dirty="0"/>
              <a:t> за действие;</a:t>
            </a:r>
          </a:p>
          <a:p>
            <a:pPr marL="87313" lvl="1"/>
            <a:r>
              <a:rPr lang="ru-RU" sz="2000" dirty="0"/>
              <a:t> прави визията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реалност</a:t>
            </a:r>
          </a:p>
          <a:p>
            <a:pPr marL="87313" lvl="1"/>
            <a:r>
              <a:rPr lang="ru-RU" sz="2000" dirty="0"/>
              <a:t> използването на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ресурсите</a:t>
            </a:r>
            <a:r>
              <a:rPr lang="ru-RU" sz="2000" dirty="0"/>
              <a:t> за реализиране на визията;</a:t>
            </a:r>
            <a:endParaRPr lang="ru-RU" sz="2000" dirty="0">
              <a:solidFill>
                <a:srgbClr val="FF0000"/>
              </a:solidFill>
            </a:endParaRPr>
          </a:p>
          <a:p>
            <a:pPr marL="87313" lvl="1"/>
            <a:r>
              <a:rPr lang="ru-RU" sz="2000" dirty="0"/>
              <a:t> дава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 насока </a:t>
            </a:r>
            <a:r>
              <a:rPr lang="ru-RU" sz="2000" dirty="0"/>
              <a:t>и набор от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възможности</a:t>
            </a:r>
            <a:r>
              <a:rPr lang="ru-RU" sz="2000" dirty="0"/>
              <a:t>;</a:t>
            </a:r>
            <a:endParaRPr lang="ru-RU" sz="2000" dirty="0">
              <a:solidFill>
                <a:srgbClr val="FF0000"/>
              </a:solidFill>
            </a:endParaRPr>
          </a:p>
          <a:p>
            <a:pPr marL="87313" lvl="1"/>
            <a:r>
              <a:rPr lang="bg-BG" sz="2000" dirty="0"/>
              <a:t> пътна карта с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времеви график</a:t>
            </a:r>
            <a:r>
              <a:rPr lang="bg-BG" sz="2000" dirty="0"/>
              <a:t>;</a:t>
            </a:r>
            <a:endParaRPr lang="en-US" sz="2000" dirty="0">
              <a:solidFill>
                <a:srgbClr val="FF0000"/>
              </a:solidFill>
            </a:endParaRPr>
          </a:p>
          <a:p>
            <a:pPr marL="87313" lvl="1"/>
            <a:r>
              <a:rPr lang="en-US" sz="2000" dirty="0"/>
              <a:t> </a:t>
            </a:r>
            <a:r>
              <a:rPr lang="bg-BG" sz="2000" dirty="0"/>
              <a:t>позволява да се разработват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допълнителни</a:t>
            </a:r>
            <a:r>
              <a:rPr lang="bg-BG" sz="2000" dirty="0">
                <a:solidFill>
                  <a:srgbClr val="FF0000"/>
                </a:solidFill>
              </a:rPr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варианти</a:t>
            </a:r>
            <a:r>
              <a:rPr lang="bg-BG" sz="2000" dirty="0"/>
              <a:t>;</a:t>
            </a:r>
          </a:p>
          <a:p>
            <a:pPr marL="87313" lvl="1"/>
            <a:r>
              <a:rPr lang="bg-BG" sz="2000" dirty="0"/>
              <a:t> начини за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измерване на прогреса</a:t>
            </a:r>
            <a:r>
              <a:rPr lang="bg-BG" sz="2000" dirty="0"/>
              <a:t>.</a:t>
            </a:r>
            <a:endParaRPr lang="ru-RU" sz="2000" dirty="0"/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6084168" y="1484784"/>
            <a:ext cx="305983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bg-BG" sz="2400" dirty="0"/>
              <a:t>Концепция </a:t>
            </a:r>
            <a:r>
              <a:rPr lang="ru-RU" sz="2400" dirty="0"/>
              <a:t>:</a:t>
            </a:r>
          </a:p>
          <a:p>
            <a:pPr marL="87313" lvl="1"/>
            <a:r>
              <a:rPr lang="ru-RU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конкретна насока </a:t>
            </a:r>
            <a:r>
              <a:rPr lang="bg-BG" sz="2000" dirty="0"/>
              <a:t>и</a:t>
            </a:r>
            <a:r>
              <a:rPr lang="bg-BG" sz="2000" dirty="0">
                <a:solidFill>
                  <a:srgbClr val="FF0000"/>
                </a:solidFill>
              </a:rPr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рамка</a:t>
            </a:r>
            <a:r>
              <a:rPr lang="bg-BG" sz="2000" dirty="0">
                <a:solidFill>
                  <a:srgbClr val="FF0000"/>
                </a:solidFill>
              </a:rPr>
              <a:t> </a:t>
            </a:r>
            <a:r>
              <a:rPr lang="bg-BG" sz="2000" dirty="0"/>
              <a:t>за реализиране на стратегията</a:t>
            </a:r>
            <a:r>
              <a:rPr lang="ru-RU" sz="2000" dirty="0"/>
              <a:t>;</a:t>
            </a:r>
            <a:endParaRPr lang="en-US" sz="2000" dirty="0"/>
          </a:p>
          <a:p>
            <a:pPr marL="87313" lvl="1"/>
            <a:r>
              <a:rPr lang="en-US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инструкция</a:t>
            </a:r>
            <a:r>
              <a:rPr lang="bg-BG" sz="2000" dirty="0"/>
              <a:t> за постигане на крайните и междинни цели;</a:t>
            </a:r>
            <a:endParaRPr lang="ru-RU" sz="2000" dirty="0"/>
          </a:p>
          <a:p>
            <a:pPr marL="87313" lvl="1"/>
            <a:r>
              <a:rPr lang="ru-RU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адекватна</a:t>
            </a:r>
            <a:r>
              <a:rPr lang="bg-BG" sz="2000" dirty="0"/>
              <a:t> на текущата ситуация</a:t>
            </a:r>
            <a:r>
              <a:rPr lang="en-US" sz="2000" dirty="0"/>
              <a:t>;</a:t>
            </a:r>
          </a:p>
          <a:p>
            <a:pPr marL="87313" lvl="1"/>
            <a:r>
              <a:rPr lang="en-US" sz="2000" dirty="0"/>
              <a:t> </a:t>
            </a:r>
            <a:r>
              <a:rPr lang="bg-BG" sz="2000" dirty="0"/>
              <a:t>често се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проверява</a:t>
            </a:r>
            <a:r>
              <a:rPr lang="bg-BG" sz="2000" dirty="0"/>
              <a:t>;</a:t>
            </a:r>
          </a:p>
          <a:p>
            <a:pPr marL="87313" lvl="1"/>
            <a:r>
              <a:rPr lang="bg-BG" sz="2000" dirty="0"/>
              <a:t> търпи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промени</a:t>
            </a:r>
            <a:r>
              <a:rPr lang="bg-BG" sz="2000" dirty="0"/>
              <a:t> и при нужда се заменя с нова</a:t>
            </a:r>
            <a:r>
              <a:rPr lang="ru-RU" sz="20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5031954"/>
      </p:ext>
    </p:extLst>
  </p:cSld>
  <p:clrMapOvr>
    <a:masterClrMapping/>
  </p:clrMapOvr>
  <p:transition>
    <p:wheel spokes="2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6200000">
            <a:off x="2087725" y="296652"/>
            <a:ext cx="5616624" cy="6840759"/>
          </a:xfrm>
          <a:prstGeom prst="triangle">
            <a:avLst/>
          </a:prstGeom>
          <a:gradFill flip="none" rotWithShape="1">
            <a:gsLst>
              <a:gs pos="17000">
                <a:schemeClr val="bg1"/>
              </a:gs>
              <a:gs pos="81000">
                <a:srgbClr val="FFFF00"/>
              </a:gs>
              <a:gs pos="100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160056"/>
            <a:ext cx="7945408" cy="569588"/>
          </a:xfrm>
        </p:spPr>
        <p:txBody>
          <a:bodyPr/>
          <a:lstStyle/>
          <a:p>
            <a:r>
              <a:rPr lang="bg-BG" dirty="0"/>
              <a:t>Визия, стратегия, концепция(2)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1631" y="3392995"/>
            <a:ext cx="1296144" cy="648072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ВИЗИЯ</a:t>
            </a:r>
          </a:p>
        </p:txBody>
      </p:sp>
      <p:sp>
        <p:nvSpPr>
          <p:cNvPr id="27" name="Cloud 26"/>
          <p:cNvSpPr/>
          <p:nvPr/>
        </p:nvSpPr>
        <p:spPr>
          <a:xfrm rot="16200000">
            <a:off x="5818000" y="3172342"/>
            <a:ext cx="5079619" cy="942066"/>
          </a:xfrm>
          <a:prstGeom prst="cloud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FF0000"/>
                </a:solidFill>
              </a:rPr>
              <a:t>ЖЕЛАНО КРАЙНО СЪСТОЯНИЕ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2719184"/>
      </p:ext>
    </p:extLst>
  </p:cSld>
  <p:clrMapOvr>
    <a:masterClrMapping/>
  </p:clrMapOvr>
  <p:transition>
    <p:wheel spokes="2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6200000">
            <a:off x="2087725" y="296652"/>
            <a:ext cx="5616624" cy="6840759"/>
          </a:xfrm>
          <a:prstGeom prst="triangle">
            <a:avLst/>
          </a:prstGeom>
          <a:gradFill flip="none" rotWithShape="1">
            <a:gsLst>
              <a:gs pos="17000">
                <a:schemeClr val="bg1"/>
              </a:gs>
              <a:gs pos="81000">
                <a:srgbClr val="FFFF00"/>
              </a:gs>
              <a:gs pos="100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160056"/>
            <a:ext cx="7945408" cy="569588"/>
          </a:xfrm>
        </p:spPr>
        <p:txBody>
          <a:bodyPr/>
          <a:lstStyle/>
          <a:p>
            <a:r>
              <a:rPr lang="bg-BG" dirty="0"/>
              <a:t>Визия, стратегия, концепция(2)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1631" y="3392995"/>
            <a:ext cx="1296144" cy="648072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ВИЗИЯ</a:t>
            </a:r>
          </a:p>
        </p:txBody>
      </p:sp>
      <p:sp>
        <p:nvSpPr>
          <p:cNvPr id="27" name="Cloud 26"/>
          <p:cNvSpPr/>
          <p:nvPr/>
        </p:nvSpPr>
        <p:spPr>
          <a:xfrm rot="16200000">
            <a:off x="5818000" y="3172342"/>
            <a:ext cx="5079619" cy="942066"/>
          </a:xfrm>
          <a:prstGeom prst="cloud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FF0000"/>
                </a:solidFill>
              </a:rPr>
              <a:t>ЖЕЛАНО КРАЙНО СЪСТОЯНИЕ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35696" y="1556792"/>
            <a:ext cx="1296144" cy="648072"/>
          </a:xfrm>
          <a:prstGeom prst="roundRect">
            <a:avLst/>
          </a:prstGeom>
          <a:solidFill>
            <a:srgbClr val="00B05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СТРАТЕГИЯ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547664" y="1196752"/>
            <a:ext cx="4536505" cy="5219635"/>
          </a:xfrm>
          <a:prstGeom prst="rightArrow">
            <a:avLst/>
          </a:prstGeom>
          <a:noFill/>
          <a:ln w="825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7622639"/>
      </p:ext>
    </p:extLst>
  </p:cSld>
  <p:clrMapOvr>
    <a:masterClrMapping/>
  </p:clrMapOvr>
  <p:transition>
    <p:wheel spokes="2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6200000">
            <a:off x="2087725" y="296652"/>
            <a:ext cx="5616624" cy="6840759"/>
          </a:xfrm>
          <a:prstGeom prst="triangle">
            <a:avLst/>
          </a:prstGeom>
          <a:gradFill flip="none" rotWithShape="1">
            <a:gsLst>
              <a:gs pos="17000">
                <a:schemeClr val="bg1"/>
              </a:gs>
              <a:gs pos="81000">
                <a:srgbClr val="FFFF00"/>
              </a:gs>
              <a:gs pos="100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7112" y="160056"/>
            <a:ext cx="7945408" cy="569588"/>
          </a:xfrm>
        </p:spPr>
        <p:txBody>
          <a:bodyPr/>
          <a:lstStyle/>
          <a:p>
            <a:r>
              <a:rPr lang="bg-BG" dirty="0"/>
              <a:t>Визия, стратегия, концепция(2)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1631" y="3392995"/>
            <a:ext cx="1296144" cy="648072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ВИЗИЯ</a:t>
            </a:r>
          </a:p>
        </p:txBody>
      </p:sp>
      <p:sp>
        <p:nvSpPr>
          <p:cNvPr id="27" name="Cloud 26"/>
          <p:cNvSpPr/>
          <p:nvPr/>
        </p:nvSpPr>
        <p:spPr>
          <a:xfrm rot="16200000">
            <a:off x="5818000" y="3172342"/>
            <a:ext cx="5079619" cy="942066"/>
          </a:xfrm>
          <a:prstGeom prst="cloud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FF0000"/>
                </a:solidFill>
              </a:rPr>
              <a:t>ЖЕЛАНО КРАЙНО СЪСТОЯНИЕ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35696" y="1556792"/>
            <a:ext cx="1296144" cy="648072"/>
          </a:xfrm>
          <a:prstGeom prst="roundRect">
            <a:avLst/>
          </a:prstGeom>
          <a:solidFill>
            <a:srgbClr val="00B05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СТРАТЕГИЯ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547664" y="1196752"/>
            <a:ext cx="4536505" cy="5219635"/>
          </a:xfrm>
          <a:prstGeom prst="rightArrow">
            <a:avLst/>
          </a:prstGeom>
          <a:noFill/>
          <a:ln w="825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Rounded Rectangle 12"/>
          <p:cNvSpPr/>
          <p:nvPr/>
        </p:nvSpPr>
        <p:spPr>
          <a:xfrm>
            <a:off x="4527924" y="1244101"/>
            <a:ext cx="1503784" cy="648072"/>
          </a:xfrm>
          <a:prstGeom prst="roundRect">
            <a:avLst/>
          </a:prstGeom>
          <a:solidFill>
            <a:srgbClr val="7030A0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chemeClr val="bg1"/>
                </a:solidFill>
              </a:rPr>
              <a:t>КОНЦЕПЦИИ</a:t>
            </a:r>
          </a:p>
        </p:txBody>
      </p:sp>
      <p:sp>
        <p:nvSpPr>
          <p:cNvPr id="8" name="Right Arrow 7"/>
          <p:cNvSpPr/>
          <p:nvPr/>
        </p:nvSpPr>
        <p:spPr>
          <a:xfrm rot="20856165">
            <a:off x="2795844" y="3090379"/>
            <a:ext cx="1584176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843808" y="3489751"/>
            <a:ext cx="5201729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 rot="19813663">
            <a:off x="6298582" y="1728697"/>
            <a:ext cx="1518669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61545">
            <a:off x="2841545" y="3995794"/>
            <a:ext cx="1584176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 rot="20856165">
            <a:off x="4622317" y="2610436"/>
            <a:ext cx="1584176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 rot="1998328">
            <a:off x="6339690" y="2765610"/>
            <a:ext cx="1501152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552501" y="4121969"/>
            <a:ext cx="1584176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 rot="1133884">
            <a:off x="4391578" y="4948795"/>
            <a:ext cx="3463943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647635">
            <a:off x="6240812" y="4304388"/>
            <a:ext cx="1778344" cy="396043"/>
          </a:xfrm>
          <a:prstGeom prst="rightArrow">
            <a:avLst/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400" b="1">
              <a:solidFill>
                <a:schemeClr val="bg1"/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791823" y="1232756"/>
            <a:ext cx="1328648" cy="64807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Крайна цел</a:t>
            </a:r>
          </a:p>
        </p:txBody>
      </p:sp>
      <p:sp>
        <p:nvSpPr>
          <p:cNvPr id="24" name="Cloud 23"/>
          <p:cNvSpPr/>
          <p:nvPr/>
        </p:nvSpPr>
        <p:spPr>
          <a:xfrm>
            <a:off x="7912251" y="2995304"/>
            <a:ext cx="1328648" cy="64807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Крайна цел</a:t>
            </a:r>
          </a:p>
        </p:txBody>
      </p:sp>
      <p:sp>
        <p:nvSpPr>
          <p:cNvPr id="25" name="Cloud 24"/>
          <p:cNvSpPr/>
          <p:nvPr/>
        </p:nvSpPr>
        <p:spPr>
          <a:xfrm>
            <a:off x="7931959" y="4212156"/>
            <a:ext cx="1328648" cy="64807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Крайна цел</a:t>
            </a:r>
          </a:p>
        </p:txBody>
      </p:sp>
      <p:sp>
        <p:nvSpPr>
          <p:cNvPr id="26" name="Cloud 25"/>
          <p:cNvSpPr/>
          <p:nvPr/>
        </p:nvSpPr>
        <p:spPr>
          <a:xfrm>
            <a:off x="7815352" y="5338834"/>
            <a:ext cx="1328648" cy="64807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>
                <a:solidFill>
                  <a:srgbClr val="000099"/>
                </a:solidFill>
              </a:rPr>
              <a:t>Крайна цел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2941117"/>
      </p:ext>
    </p:extLst>
  </p:cSld>
  <p:clrMapOvr>
    <a:masterClrMapping/>
  </p:clrMapOvr>
  <p:transition>
    <p:wheel spokes="2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Стратегическа логика (1)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22285" y="1534318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Крайни цели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7361" y="5157192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Начини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37460" y="2991065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Средства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179512" y="1881719"/>
            <a:ext cx="2952328" cy="136815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Анализ на средата за сигурност</a:t>
            </a:r>
          </a:p>
        </p:txBody>
      </p:sp>
      <p:sp>
        <p:nvSpPr>
          <p:cNvPr id="9" name="Up Arrow Callout 8"/>
          <p:cNvSpPr/>
          <p:nvPr/>
        </p:nvSpPr>
        <p:spPr>
          <a:xfrm>
            <a:off x="834541" y="4184137"/>
            <a:ext cx="2015173" cy="1425507"/>
          </a:xfrm>
          <a:prstGeom prst="upArrowCallout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Оценка на резултати-цена-рискове</a:t>
            </a:r>
          </a:p>
        </p:txBody>
      </p:sp>
      <p:sp>
        <p:nvSpPr>
          <p:cNvPr id="10" name="Pentagon 9"/>
          <p:cNvSpPr/>
          <p:nvPr/>
        </p:nvSpPr>
        <p:spPr>
          <a:xfrm>
            <a:off x="3289030" y="2184332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 rot="2420804">
            <a:off x="5988836" y="2975740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rot="8094606">
            <a:off x="5839656" y="4420937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6200000">
            <a:off x="1554096" y="3535984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 rot="12356503">
            <a:off x="3470039" y="5004653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2541873"/>
      </p:ext>
    </p:extLst>
  </p:cSld>
  <p:clrMapOvr>
    <a:masterClrMapping/>
  </p:clrMapOvr>
  <p:transition>
    <p:wheel spokes="2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Стратегическа логика (2)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22285" y="1534318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Крайни цели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7361" y="5157192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Начини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37460" y="2991065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Средства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179512" y="1881719"/>
            <a:ext cx="2952328" cy="136815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Анализ на средата за сигурност</a:t>
            </a:r>
          </a:p>
        </p:txBody>
      </p:sp>
      <p:sp>
        <p:nvSpPr>
          <p:cNvPr id="9" name="Up Arrow Callout 8"/>
          <p:cNvSpPr/>
          <p:nvPr/>
        </p:nvSpPr>
        <p:spPr>
          <a:xfrm>
            <a:off x="834541" y="4184137"/>
            <a:ext cx="2015173" cy="1425507"/>
          </a:xfrm>
          <a:prstGeom prst="upArrowCallout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Оценка на резултати-цена-рискове</a:t>
            </a:r>
          </a:p>
        </p:txBody>
      </p:sp>
      <p:sp>
        <p:nvSpPr>
          <p:cNvPr id="10" name="Pentagon 9"/>
          <p:cNvSpPr/>
          <p:nvPr/>
        </p:nvSpPr>
        <p:spPr>
          <a:xfrm>
            <a:off x="3289030" y="2184332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 rot="2420804">
            <a:off x="5988836" y="2975740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rot="8094606">
            <a:off x="5839656" y="4420937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6200000">
            <a:off x="1554096" y="3535984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 rot="12356503">
            <a:off x="3470039" y="5004653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8" name="Plaque 17"/>
          <p:cNvSpPr/>
          <p:nvPr/>
        </p:nvSpPr>
        <p:spPr>
          <a:xfrm>
            <a:off x="4644008" y="2832322"/>
            <a:ext cx="636854" cy="385627"/>
          </a:xfrm>
          <a:prstGeom prst="plaque">
            <a:avLst/>
          </a:prstGeom>
          <a:solidFill>
            <a:srgbClr val="FFFF00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37" name="Plaque 36"/>
          <p:cNvSpPr/>
          <p:nvPr/>
        </p:nvSpPr>
        <p:spPr>
          <a:xfrm>
            <a:off x="5976730" y="3558016"/>
            <a:ext cx="636854" cy="385627"/>
          </a:xfrm>
          <a:prstGeom prst="plaque">
            <a:avLst/>
          </a:prstGeom>
          <a:solidFill>
            <a:srgbClr val="FFFF00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38" name="Plaque 37"/>
          <p:cNvSpPr/>
          <p:nvPr/>
        </p:nvSpPr>
        <p:spPr>
          <a:xfrm>
            <a:off x="5084199" y="4634714"/>
            <a:ext cx="636854" cy="385627"/>
          </a:xfrm>
          <a:prstGeom prst="plaque">
            <a:avLst/>
          </a:prstGeom>
          <a:solidFill>
            <a:srgbClr val="FFFF00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2363653" y="4075129"/>
            <a:ext cx="636854" cy="438302"/>
            <a:chOff x="6129130" y="3680298"/>
            <a:chExt cx="636854" cy="438302"/>
          </a:xfrm>
        </p:grpSpPr>
        <p:sp>
          <p:nvSpPr>
            <p:cNvPr id="48" name="Plaque 47"/>
            <p:cNvSpPr/>
            <p:nvPr/>
          </p:nvSpPr>
          <p:spPr>
            <a:xfrm>
              <a:off x="6129130" y="3710416"/>
              <a:ext cx="636854" cy="385627"/>
            </a:xfrm>
            <a:prstGeom prst="plaque">
              <a:avLst/>
            </a:prstGeom>
            <a:solidFill>
              <a:srgbClr val="FFFF00"/>
            </a:solidFill>
            <a:ln w="349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6278984" y="3680298"/>
              <a:ext cx="354268" cy="438302"/>
            </a:xfrm>
            <a:prstGeom prst="mathMultiply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04700792"/>
      </p:ext>
    </p:extLst>
  </p:cSld>
  <p:clrMapOvr>
    <a:masterClrMapping/>
  </p:clrMapOvr>
  <p:transition>
    <p:wheel spokes="2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Стратегическа логика (3)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22285" y="1534318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Крайни цели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7361" y="5157192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Начини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37460" y="2991065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Средства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179512" y="1881719"/>
            <a:ext cx="2952328" cy="136815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Анализ на средата за сигурност</a:t>
            </a:r>
          </a:p>
        </p:txBody>
      </p:sp>
      <p:sp>
        <p:nvSpPr>
          <p:cNvPr id="9" name="Up Arrow Callout 8"/>
          <p:cNvSpPr/>
          <p:nvPr/>
        </p:nvSpPr>
        <p:spPr>
          <a:xfrm>
            <a:off x="834541" y="4184137"/>
            <a:ext cx="2015173" cy="1425507"/>
          </a:xfrm>
          <a:prstGeom prst="upArrowCallout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Оценка на резултати-цена-рискове</a:t>
            </a:r>
          </a:p>
        </p:txBody>
      </p:sp>
      <p:sp>
        <p:nvSpPr>
          <p:cNvPr id="10" name="Pentagon 9"/>
          <p:cNvSpPr/>
          <p:nvPr/>
        </p:nvSpPr>
        <p:spPr>
          <a:xfrm>
            <a:off x="3289030" y="2184332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 rot="2420804">
            <a:off x="5988836" y="2975740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rot="8094606">
            <a:off x="5839656" y="4420937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6200000">
            <a:off x="1554096" y="3535984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 rot="12356503">
            <a:off x="3470039" y="5004653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644008" y="2892548"/>
            <a:ext cx="636854" cy="385627"/>
            <a:chOff x="4174760" y="2381552"/>
            <a:chExt cx="636854" cy="385627"/>
          </a:xfrm>
          <a:solidFill>
            <a:srgbClr val="69D8FF"/>
          </a:solidFill>
        </p:grpSpPr>
        <p:sp>
          <p:nvSpPr>
            <p:cNvPr id="35" name="Plaque 34"/>
            <p:cNvSpPr/>
            <p:nvPr/>
          </p:nvSpPr>
          <p:spPr>
            <a:xfrm>
              <a:off x="4174760" y="2381552"/>
              <a:ext cx="636854" cy="385627"/>
            </a:xfrm>
            <a:prstGeom prst="plaque">
              <a:avLst/>
            </a:prstGeom>
            <a:grpFill/>
            <a:ln w="349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Down Arrow 35"/>
            <p:cNvSpPr/>
            <p:nvPr/>
          </p:nvSpPr>
          <p:spPr>
            <a:xfrm>
              <a:off x="4360322" y="2459832"/>
              <a:ext cx="268235" cy="22906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37" name="Plaque 36"/>
          <p:cNvSpPr/>
          <p:nvPr/>
        </p:nvSpPr>
        <p:spPr>
          <a:xfrm>
            <a:off x="5976730" y="3558016"/>
            <a:ext cx="636854" cy="385627"/>
          </a:xfrm>
          <a:prstGeom prst="plaque">
            <a:avLst/>
          </a:prstGeom>
          <a:solidFill>
            <a:srgbClr val="69D8FF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38" name="Plaque 37"/>
          <p:cNvSpPr/>
          <p:nvPr/>
        </p:nvSpPr>
        <p:spPr>
          <a:xfrm>
            <a:off x="5084199" y="4634714"/>
            <a:ext cx="636854" cy="385627"/>
          </a:xfrm>
          <a:prstGeom prst="plaque">
            <a:avLst/>
          </a:prstGeom>
          <a:solidFill>
            <a:srgbClr val="69D8FF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2363653" y="4075129"/>
            <a:ext cx="636854" cy="438302"/>
            <a:chOff x="6129130" y="3680298"/>
            <a:chExt cx="636854" cy="438302"/>
          </a:xfrm>
          <a:solidFill>
            <a:srgbClr val="69D8FF"/>
          </a:solidFill>
        </p:grpSpPr>
        <p:sp>
          <p:nvSpPr>
            <p:cNvPr id="48" name="Plaque 47"/>
            <p:cNvSpPr/>
            <p:nvPr/>
          </p:nvSpPr>
          <p:spPr>
            <a:xfrm>
              <a:off x="6129130" y="3710416"/>
              <a:ext cx="636854" cy="385627"/>
            </a:xfrm>
            <a:prstGeom prst="plaque">
              <a:avLst/>
            </a:prstGeom>
            <a:grpFill/>
            <a:ln w="349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6278984" y="3680298"/>
              <a:ext cx="354268" cy="438302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sp>
        <p:nvSpPr>
          <p:cNvPr id="22" name="Plaque 21"/>
          <p:cNvSpPr/>
          <p:nvPr/>
        </p:nvSpPr>
        <p:spPr>
          <a:xfrm>
            <a:off x="2363653" y="3517357"/>
            <a:ext cx="636854" cy="385627"/>
          </a:xfrm>
          <a:prstGeom prst="plaque">
            <a:avLst/>
          </a:prstGeom>
          <a:solidFill>
            <a:srgbClr val="69D8FF"/>
          </a:solidFill>
          <a:ln w="34925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?</a:t>
            </a:r>
            <a:endParaRPr lang="bg-BG" sz="32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4431617"/>
      </p:ext>
    </p:extLst>
  </p:cSld>
  <p:clrMapOvr>
    <a:masterClrMapping/>
  </p:clrMapOvr>
  <p:transition>
    <p:wheel spokes="2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Стратегическа логика (4)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22285" y="1534318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Крайни цели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57361" y="5157192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Начини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37460" y="2991065"/>
            <a:ext cx="2177143" cy="1193075"/>
          </a:xfrm>
          <a:prstGeom prst="roundRect">
            <a:avLst/>
          </a:prstGeom>
          <a:solidFill>
            <a:schemeClr val="bg1"/>
          </a:solidFill>
          <a:ln w="3492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Средства</a:t>
            </a:r>
          </a:p>
        </p:txBody>
      </p:sp>
      <p:sp>
        <p:nvSpPr>
          <p:cNvPr id="7" name="Cloud 6"/>
          <p:cNvSpPr/>
          <p:nvPr/>
        </p:nvSpPr>
        <p:spPr>
          <a:xfrm>
            <a:off x="179512" y="1881719"/>
            <a:ext cx="2952328" cy="1368152"/>
          </a:xfrm>
          <a:prstGeom prst="cloud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Анализ на средата за сигурност</a:t>
            </a:r>
          </a:p>
        </p:txBody>
      </p:sp>
      <p:sp>
        <p:nvSpPr>
          <p:cNvPr id="9" name="Up Arrow Callout 8"/>
          <p:cNvSpPr/>
          <p:nvPr/>
        </p:nvSpPr>
        <p:spPr>
          <a:xfrm>
            <a:off x="834541" y="4184137"/>
            <a:ext cx="2015173" cy="1425507"/>
          </a:xfrm>
          <a:prstGeom prst="upArrowCallout">
            <a:avLst/>
          </a:prstGeom>
          <a:solidFill>
            <a:schemeClr val="bg1"/>
          </a:solidFill>
          <a:ln w="317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rgbClr val="000099"/>
                </a:solidFill>
              </a:rPr>
              <a:t>Оценка на резултати-цена-рискове</a:t>
            </a:r>
          </a:p>
        </p:txBody>
      </p:sp>
      <p:sp>
        <p:nvSpPr>
          <p:cNvPr id="10" name="Pentagon 9"/>
          <p:cNvSpPr/>
          <p:nvPr/>
        </p:nvSpPr>
        <p:spPr>
          <a:xfrm>
            <a:off x="3289030" y="2184332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 rot="2420804">
            <a:off x="5988836" y="2975740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2" name="Pentagon 11"/>
          <p:cNvSpPr/>
          <p:nvPr/>
        </p:nvSpPr>
        <p:spPr>
          <a:xfrm rot="8094606">
            <a:off x="5839656" y="4420937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3" name="Pentagon 12"/>
          <p:cNvSpPr/>
          <p:nvPr/>
        </p:nvSpPr>
        <p:spPr>
          <a:xfrm rot="16200000">
            <a:off x="1554096" y="3535984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sp>
        <p:nvSpPr>
          <p:cNvPr id="14" name="Pentagon 13"/>
          <p:cNvSpPr/>
          <p:nvPr/>
        </p:nvSpPr>
        <p:spPr>
          <a:xfrm rot="12356503">
            <a:off x="3470039" y="5004653"/>
            <a:ext cx="576064" cy="362041"/>
          </a:xfrm>
          <a:prstGeom prst="homePlat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>
              <a:solidFill>
                <a:srgbClr val="000099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 rot="10800000">
            <a:off x="5886105" y="3600241"/>
            <a:ext cx="636854" cy="385627"/>
            <a:chOff x="4174760" y="2381552"/>
            <a:chExt cx="636854" cy="385627"/>
          </a:xfrm>
        </p:grpSpPr>
        <p:sp>
          <p:nvSpPr>
            <p:cNvPr id="21" name="Plaque 20"/>
            <p:cNvSpPr/>
            <p:nvPr/>
          </p:nvSpPr>
          <p:spPr>
            <a:xfrm>
              <a:off x="4174760" y="2381552"/>
              <a:ext cx="636854" cy="385627"/>
            </a:xfrm>
            <a:prstGeom prst="plaque">
              <a:avLst/>
            </a:prstGeom>
            <a:solidFill>
              <a:srgbClr val="92D050"/>
            </a:solidFill>
            <a:ln w="349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Down Arrow 21"/>
            <p:cNvSpPr/>
            <p:nvPr/>
          </p:nvSpPr>
          <p:spPr>
            <a:xfrm>
              <a:off x="4360322" y="2459832"/>
              <a:ext cx="268235" cy="229069"/>
            </a:xfrm>
            <a:prstGeom prst="downArrow">
              <a:avLst/>
            </a:prstGeom>
            <a:solidFill>
              <a:srgbClr val="00B050"/>
            </a:solidFill>
            <a:ln w="31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976309" y="4599739"/>
            <a:ext cx="636854" cy="385627"/>
            <a:chOff x="8372129" y="4681995"/>
            <a:chExt cx="636854" cy="385627"/>
          </a:xfrm>
        </p:grpSpPr>
        <p:sp>
          <p:nvSpPr>
            <p:cNvPr id="26" name="Plaque 25"/>
            <p:cNvSpPr/>
            <p:nvPr/>
          </p:nvSpPr>
          <p:spPr>
            <a:xfrm>
              <a:off x="8372129" y="4681995"/>
              <a:ext cx="636854" cy="385627"/>
            </a:xfrm>
            <a:prstGeom prst="plaque">
              <a:avLst/>
            </a:prstGeom>
            <a:solidFill>
              <a:srgbClr val="92D050"/>
            </a:solidFill>
            <a:ln w="349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7" name="Diagram 26"/>
            <p:cNvGraphicFramePr/>
            <p:nvPr/>
          </p:nvGraphicFramePr>
          <p:xfrm>
            <a:off x="8422701" y="4710739"/>
            <a:ext cx="525323" cy="34801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sp>
        <p:nvSpPr>
          <p:cNvPr id="38" name="Plaque 37"/>
          <p:cNvSpPr/>
          <p:nvPr/>
        </p:nvSpPr>
        <p:spPr>
          <a:xfrm>
            <a:off x="4644008" y="2864244"/>
            <a:ext cx="636854" cy="385627"/>
          </a:xfrm>
          <a:prstGeom prst="plaque">
            <a:avLst/>
          </a:prstGeom>
          <a:solidFill>
            <a:srgbClr val="92D050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39" name="Plaque 38"/>
          <p:cNvSpPr/>
          <p:nvPr/>
        </p:nvSpPr>
        <p:spPr>
          <a:xfrm>
            <a:off x="2197716" y="4005037"/>
            <a:ext cx="636854" cy="385627"/>
          </a:xfrm>
          <a:prstGeom prst="plaque">
            <a:avLst/>
          </a:prstGeom>
          <a:solidFill>
            <a:srgbClr val="92D050"/>
          </a:solidFill>
          <a:ln w="349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!!!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014831"/>
      </p:ext>
    </p:extLst>
  </p:cSld>
  <p:clrMapOvr>
    <a:masterClrMapping/>
  </p:clrMapOvr>
  <p:transition>
    <p:wheel spokes="2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417" y="109904"/>
            <a:ext cx="7607491" cy="569588"/>
          </a:xfrm>
        </p:spPr>
        <p:txBody>
          <a:bodyPr/>
          <a:lstStyle/>
          <a:p>
            <a:r>
              <a:rPr lang="bg-BG" sz="2400" dirty="0"/>
              <a:t>Допълнителни съображения</a:t>
            </a:r>
            <a:endParaRPr lang="bg-BG" sz="18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51520" y="1556792"/>
            <a:ext cx="88924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23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2800" b="1" i="0" kern="1200" baseline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288000" indent="0" algn="l" rtl="0" eaLnBrk="0" fontAlgn="base" hangingPunct="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  <a:tabLst/>
              <a:defRPr lang="bg-BG" sz="2400" b="0" i="0" kern="1200" baseline="0" dirty="0" smtClean="0">
                <a:solidFill>
                  <a:srgbClr val="000099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Колективната сигурност </a:t>
            </a:r>
            <a:r>
              <a:rPr lang="ru-RU" sz="2400" dirty="0"/>
              <a:t>и отбрана:</a:t>
            </a:r>
          </a:p>
          <a:p>
            <a:pPr lvl="1"/>
            <a:r>
              <a:rPr lang="ru-RU" sz="2000" dirty="0"/>
              <a:t>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преостъпване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bg-BG" sz="2000" dirty="0"/>
              <a:t>на суверенитет и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делегиране</a:t>
            </a:r>
            <a:r>
              <a:rPr lang="bg-BG" sz="2000" dirty="0"/>
              <a:t> на права</a:t>
            </a:r>
            <a:r>
              <a:rPr lang="ru-RU" sz="2000" dirty="0"/>
              <a:t>;</a:t>
            </a:r>
            <a:endParaRPr lang="en-US" sz="2000" dirty="0"/>
          </a:p>
          <a:p>
            <a:pPr lvl="1"/>
            <a:r>
              <a:rPr lang="en-US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реплика</a:t>
            </a:r>
            <a:r>
              <a:rPr lang="bg-BG" sz="2000" dirty="0"/>
              <a:t> на принципите на националната система за сигурност;</a:t>
            </a:r>
            <a:endParaRPr lang="ru-RU" sz="2000" dirty="0"/>
          </a:p>
          <a:p>
            <a:pPr lvl="1"/>
            <a:r>
              <a:rPr lang="ru-RU" sz="2000" dirty="0"/>
              <a:t> </a:t>
            </a:r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единството/консенсусът</a:t>
            </a:r>
            <a:r>
              <a:rPr lang="bg-BG" sz="2000" dirty="0">
                <a:solidFill>
                  <a:srgbClr val="FF0000"/>
                </a:solidFill>
              </a:rPr>
              <a:t> </a:t>
            </a:r>
            <a:r>
              <a:rPr lang="bg-BG" sz="2000" dirty="0"/>
              <a:t>– силна страна или слабост. </a:t>
            </a:r>
            <a:endParaRPr lang="ru-RU" sz="1000" dirty="0"/>
          </a:p>
          <a:p>
            <a:pPr>
              <a:lnSpc>
                <a:spcPts val="3200"/>
              </a:lnSpc>
              <a:spcBef>
                <a:spcPts val="600"/>
              </a:spcBef>
            </a:pPr>
            <a:r>
              <a:rPr lang="ru-RU" sz="2400" dirty="0"/>
              <a:t> Използване на инструментите на държавната мощ от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недържавни субекти</a:t>
            </a:r>
          </a:p>
          <a:p>
            <a:pPr>
              <a:lnSpc>
                <a:spcPts val="32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2400" dirty="0"/>
              <a:t> Необходимост от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постоянна ревизия </a:t>
            </a:r>
            <a:r>
              <a:rPr lang="ru-RU" sz="2400" dirty="0"/>
              <a:t>на стратегията поради:</a:t>
            </a:r>
          </a:p>
          <a:p>
            <a:pPr lvl="1">
              <a:lnSpc>
                <a:spcPts val="3200"/>
              </a:lnSpc>
              <a:spcAft>
                <a:spcPts val="0"/>
              </a:spcAft>
            </a:pPr>
            <a:r>
              <a:rPr lang="ru-RU" sz="2000" dirty="0"/>
              <a:t> променящата се среда за сигурност;</a:t>
            </a:r>
          </a:p>
          <a:p>
            <a:pPr lvl="1">
              <a:lnSpc>
                <a:spcPts val="3200"/>
              </a:lnSpc>
              <a:spcAft>
                <a:spcPts val="0"/>
              </a:spcAft>
            </a:pPr>
            <a:r>
              <a:rPr lang="ru-RU" sz="2000" dirty="0"/>
              <a:t> някои допускания стават невалидни;</a:t>
            </a:r>
          </a:p>
          <a:p>
            <a:pPr lvl="1">
              <a:lnSpc>
                <a:spcPts val="3200"/>
              </a:lnSpc>
              <a:spcAft>
                <a:spcPts val="0"/>
              </a:spcAft>
            </a:pPr>
            <a:r>
              <a:rPr lang="ru-RU" sz="2000" dirty="0"/>
              <a:t> опонентът също прилага стратегия;</a:t>
            </a:r>
          </a:p>
          <a:p>
            <a:pPr lvl="1">
              <a:lnSpc>
                <a:spcPts val="3200"/>
              </a:lnSpc>
              <a:spcAft>
                <a:spcPts val="0"/>
              </a:spcAft>
            </a:pPr>
            <a:r>
              <a:rPr lang="ru-RU" sz="2000" dirty="0"/>
              <a:t> динамика в елементите на стратегеската логика.</a:t>
            </a:r>
          </a:p>
          <a:p>
            <a:pPr>
              <a:lnSpc>
                <a:spcPts val="3200"/>
              </a:lnSpc>
              <a:spcBef>
                <a:spcPts val="600"/>
              </a:spcBef>
            </a:pPr>
            <a:endParaRPr lang="bg-BG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1519271"/>
      </p:ext>
    </p:extLst>
  </p:cSld>
  <p:clrMapOvr>
    <a:masterClrMapping/>
  </p:clrMapOvr>
  <p:transition>
    <p:wheel spokes="2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СЪЩНОСТ НА ВОЙНАТА</a:t>
            </a:r>
          </a:p>
        </p:txBody>
      </p:sp>
      <p:pic>
        <p:nvPicPr>
          <p:cNvPr id="1026" name="Picture 2" descr="За войната - Стратегия и тактика на военните действия - 📕 книга - store.b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t="1925" r="13002" b="11634"/>
          <a:stretch/>
        </p:blipFill>
        <p:spPr bwMode="auto">
          <a:xfrm>
            <a:off x="2411760" y="1196752"/>
            <a:ext cx="4032448" cy="553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9630660"/>
      </p:ext>
    </p:extLst>
  </p:cSld>
  <p:clrMapOvr>
    <a:masterClrMapping/>
  </p:clrMapOvr>
  <p:transition>
    <p:wheel spokes="2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417" y="109904"/>
            <a:ext cx="7607491" cy="569588"/>
          </a:xfrm>
        </p:spPr>
        <p:txBody>
          <a:bodyPr/>
          <a:lstStyle/>
          <a:p>
            <a:r>
              <a:rPr lang="bg-BG" sz="2400" dirty="0"/>
              <a:t>заключение</a:t>
            </a:r>
            <a:endParaRPr lang="bg-BG" sz="18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741388" cy="21032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bg-BG" sz="2400" dirty="0"/>
              <a:t> Националната сигурност е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въпрос на оцеляване </a:t>
            </a:r>
            <a:r>
              <a:rPr lang="bg-BG" sz="2400" dirty="0"/>
              <a:t>на обществото;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Познаването на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инструментите на държавната мощ </a:t>
            </a:r>
            <a:r>
              <a:rPr lang="bg-BG" sz="2400" dirty="0"/>
              <a:t>дава възможност за изграждане на надеждна система за защита на националната сигурност;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Последователно следване на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елементите на стратегическата логик</a:t>
            </a:r>
            <a:r>
              <a:rPr lang="bg-BG" sz="2400" dirty="0">
                <a:solidFill>
                  <a:srgbClr val="FF0000"/>
                </a:solidFill>
              </a:rPr>
              <a:t>а </a:t>
            </a:r>
            <a:r>
              <a:rPr lang="bg-BG" sz="2400" dirty="0"/>
              <a:t>и постоянната ревизия гарантират създаването на работеща стратегия за национална сигурност;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 </a:t>
            </a:r>
            <a:r>
              <a:rPr lang="bg-BG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Войната</a:t>
            </a:r>
            <a:r>
              <a:rPr lang="bg-BG" sz="2400" dirty="0"/>
              <a:t> е социален феномен за постигане на политически цели на чудовищна цена.</a:t>
            </a:r>
          </a:p>
          <a:p>
            <a:pPr>
              <a:lnSpc>
                <a:spcPct val="100000"/>
              </a:lnSpc>
              <a:buNone/>
            </a:pPr>
            <a:endParaRPr lang="bg-BG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516049"/>
      </p:ext>
    </p:extLst>
  </p:cSld>
  <p:clrMapOvr>
    <a:masterClrMapping/>
  </p:clrMapOvr>
  <p:transition>
    <p:wheel spokes="2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607491" cy="569588"/>
          </a:xfrm>
        </p:spPr>
        <p:txBody>
          <a:bodyPr>
            <a:normAutofit/>
          </a:bodyPr>
          <a:lstStyle/>
          <a:p>
            <a:r>
              <a:rPr lang="bg-BG" dirty="0"/>
              <a:t>УСПЕШНА УЧЕБНА ГОДИНА!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541" y="1340768"/>
            <a:ext cx="5133575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>
    <p:wheel spokes="2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a74aecc-1ad6-4a21-a108-b1d1f62c32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ee47ceaa-2026-4711-9814-f42440d803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55744628-f9ed-4a3f-800d-7c58b86a86b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f15d0dcd-6ebc-438a-af4c-84ce9a2ed1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1fa1664-5973-4fac-89cc-69cd7d87bda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2bba0779-62ee-4873-af04-53a2e06dd5b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c0619379-4715-4c19-bca8-8028a46b226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034d6dd5-a4a2-41e4-8b5e-cf864a9a8c2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bb5a9ed0-3522-40c1-940b-dc2994314c0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4684b9f0-a4af-4577-88e6-0a8d86d095d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9803a99d-cb70-40a6-9175-496deafe418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0ce531ab-754b-4411-92c9-02326dcb64a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789534d2-37f3-481f-befd-8b6663c8f4d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d83909fb-a99f-4a37-b17d-5e2af52f08e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682a53b5-3048-4017-a1d3-3abcc4dfe5c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bfb3cd76-00fe-4750-aad5-06fcf660f4d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39ba048e-d094-4bdb-83d4-76703e689dc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e32bbdd2-3960-4ce5-9b92-c53ce272d68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17817</TotalTime>
  <Words>798</Words>
  <Application>Microsoft Office PowerPoint</Application>
  <PresentationFormat>On-screen Show (4:3)</PresentationFormat>
  <Paragraphs>183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Constantia</vt:lpstr>
      <vt:lpstr>Garamond</vt:lpstr>
      <vt:lpstr>Times New Roman</vt:lpstr>
      <vt:lpstr>Wingdings</vt:lpstr>
      <vt:lpstr>Couture</vt:lpstr>
      <vt:lpstr> ПОЛИТИКО-ВОЕННИ АСПЕКТИ НА НАЦИОНАЛНАТА СИГУРНОСТ</vt:lpstr>
      <vt:lpstr>PowerPoint Presentation</vt:lpstr>
      <vt:lpstr>Значение на сигурността</vt:lpstr>
      <vt:lpstr>Вестфалския МИРЕН ДОГОВОР  ОТ 1648Г.</vt:lpstr>
      <vt:lpstr>Инструменти на държавната мощ </vt:lpstr>
      <vt:lpstr>свързаност на инструментите на държавната мощ </vt:lpstr>
      <vt:lpstr>Визия, стратегия, концепция(1)</vt:lpstr>
      <vt:lpstr>Визия, стратегия, концепция(2)</vt:lpstr>
      <vt:lpstr>Визия, стратегия, концепция(2)</vt:lpstr>
      <vt:lpstr>Визия, стратегия, концепция(2)</vt:lpstr>
      <vt:lpstr>Стратегическа логика (1)</vt:lpstr>
      <vt:lpstr>Стратегическа логика (2)</vt:lpstr>
      <vt:lpstr>Стратегическа логика (3)</vt:lpstr>
      <vt:lpstr>Стратегическа логика (4)</vt:lpstr>
      <vt:lpstr>Допълнителни съображения</vt:lpstr>
      <vt:lpstr>СЪЩНОСТ НА ВОЙНАТА</vt:lpstr>
      <vt:lpstr>заключение</vt:lpstr>
      <vt:lpstr>УСПЕШНА УЧЕБНА ГОДИНА!</vt:lpstr>
    </vt:vector>
  </TitlesOfParts>
  <Company>Bulgarian Navy 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Предстоящи промени във ВМС</dc:title>
  <dc:creator>operator</dc:creator>
  <cp:lastModifiedBy>Теменуга И. Хасекиева</cp:lastModifiedBy>
  <cp:revision>1778</cp:revision>
  <cp:lastPrinted>2025-02-17T15:38:58Z</cp:lastPrinted>
  <dcterms:created xsi:type="dcterms:W3CDTF">1980-01-23T23:30:16Z</dcterms:created>
  <dcterms:modified xsi:type="dcterms:W3CDTF">2026-09-30T11:59:33Z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Id">
    <vt:lpwstr>b4665434-9259-4a1b-bd84-f958823baef3</vt:lpwstr>
  </property>
  <property fmtid="{D5CDD505-2E9C-101B-9397-08002B2CF9AE}" pid="3" name="UniqueId">
    <vt:lpwstr>c2f55a01-23c8-4ea7-86db-085d6fff2b04</vt:lpwstr>
  </property>
  <property fmtid="{D5CDD505-2E9C-101B-9397-08002B2CF9AE}" pid="4" name="Sections">
    <vt:lpwstr>[]</vt:lpwstr>
  </property>
</Properties>
</file>